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21" r:id="rId2"/>
    <p:sldId id="259" r:id="rId3"/>
    <p:sldId id="290" r:id="rId4"/>
    <p:sldId id="326" r:id="rId5"/>
    <p:sldId id="327" r:id="rId6"/>
    <p:sldId id="299" r:id="rId7"/>
    <p:sldId id="291" r:id="rId8"/>
    <p:sldId id="300" r:id="rId9"/>
    <p:sldId id="301" r:id="rId10"/>
    <p:sldId id="303" r:id="rId11"/>
    <p:sldId id="308" r:id="rId12"/>
    <p:sldId id="330" r:id="rId13"/>
    <p:sldId id="338" r:id="rId14"/>
    <p:sldId id="339" r:id="rId15"/>
    <p:sldId id="263" r:id="rId16"/>
    <p:sldId id="307" r:id="rId17"/>
    <p:sldId id="270" r:id="rId18"/>
    <p:sldId id="319" r:id="rId19"/>
    <p:sldId id="313" r:id="rId20"/>
    <p:sldId id="331" r:id="rId21"/>
    <p:sldId id="332" r:id="rId22"/>
    <p:sldId id="333" r:id="rId23"/>
    <p:sldId id="334" r:id="rId24"/>
    <p:sldId id="336" r:id="rId25"/>
    <p:sldId id="33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16" autoAdjust="0"/>
    <p:restoredTop sz="94703"/>
  </p:normalViewPr>
  <p:slideViewPr>
    <p:cSldViewPr snapToGrid="0" snapToObjects="1">
      <p:cViewPr varScale="1">
        <p:scale>
          <a:sx n="94" d="100"/>
          <a:sy n="94" d="100"/>
        </p:scale>
        <p:origin x="8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7C3412-5C41-4968-963C-78E9789586B8}" type="doc">
      <dgm:prSet loTypeId="urn:microsoft.com/office/officeart/2005/8/layout/hChevron3" loCatId="process" qsTypeId="urn:microsoft.com/office/officeart/2005/8/quickstyle/simple1" qsCatId="simple" csTypeId="urn:microsoft.com/office/officeart/2005/8/colors/accent1_2" csCatId="accent1" phldr="1"/>
      <dgm:spPr/>
    </dgm:pt>
    <dgm:pt modelId="{CEA7E155-6863-4C12-B936-AA675602D15D}">
      <dgm:prSet phldrT="[Text]"/>
      <dgm:spPr/>
      <dgm:t>
        <a:bodyPr/>
        <a:lstStyle/>
        <a:p>
          <a:r>
            <a:rPr lang="es-419"/>
            <a:t>Identificación</a:t>
          </a:r>
        </a:p>
      </dgm:t>
    </dgm:pt>
    <dgm:pt modelId="{2CA83437-D7FE-4D04-A5AB-68208031DF21}" type="parTrans" cxnId="{A42054B2-40F0-438F-8EC9-DD6F27A522D0}">
      <dgm:prSet/>
      <dgm:spPr/>
      <dgm:t>
        <a:bodyPr/>
        <a:lstStyle/>
        <a:p>
          <a:endParaRPr lang="es-419"/>
        </a:p>
      </dgm:t>
    </dgm:pt>
    <dgm:pt modelId="{91E151D8-26E0-4626-A719-3CE5FF44D998}" type="sibTrans" cxnId="{A42054B2-40F0-438F-8EC9-DD6F27A522D0}">
      <dgm:prSet/>
      <dgm:spPr/>
      <dgm:t>
        <a:bodyPr/>
        <a:lstStyle/>
        <a:p>
          <a:endParaRPr lang="es-419"/>
        </a:p>
      </dgm:t>
    </dgm:pt>
    <dgm:pt modelId="{9FE6F914-1EE1-4F71-B11A-B3DBC8A36201}">
      <dgm:prSet phldrT="[Text]"/>
      <dgm:spPr/>
      <dgm:t>
        <a:bodyPr/>
        <a:lstStyle/>
        <a:p>
          <a:r>
            <a:rPr lang="es-419"/>
            <a:t>Medir y Evaluar los Riesgos</a:t>
          </a:r>
        </a:p>
      </dgm:t>
    </dgm:pt>
    <dgm:pt modelId="{BAA78CE2-2123-44B5-84A1-D55D843ACCE5}" type="parTrans" cxnId="{00F88A7C-6395-4A62-AED9-B35E02B64096}">
      <dgm:prSet/>
      <dgm:spPr/>
      <dgm:t>
        <a:bodyPr/>
        <a:lstStyle/>
        <a:p>
          <a:endParaRPr lang="es-419"/>
        </a:p>
      </dgm:t>
    </dgm:pt>
    <dgm:pt modelId="{96E36931-9F4F-4C74-B935-8995FBA8D796}" type="sibTrans" cxnId="{00F88A7C-6395-4A62-AED9-B35E02B64096}">
      <dgm:prSet/>
      <dgm:spPr/>
      <dgm:t>
        <a:bodyPr/>
        <a:lstStyle/>
        <a:p>
          <a:endParaRPr lang="es-419"/>
        </a:p>
      </dgm:t>
    </dgm:pt>
    <dgm:pt modelId="{9ACA41FC-61B4-4D42-929A-49FF152FDA27}">
      <dgm:prSet phldrT="[Text]"/>
      <dgm:spPr/>
      <dgm:t>
        <a:bodyPr/>
        <a:lstStyle/>
        <a:p>
          <a:r>
            <a:rPr lang="es-419"/>
            <a:t>Definir y Calificar Controles</a:t>
          </a:r>
        </a:p>
      </dgm:t>
    </dgm:pt>
    <dgm:pt modelId="{A03E9879-4BC0-45CA-9329-3E58EB616B60}" type="parTrans" cxnId="{21B3CCC6-2350-443B-9E01-9F73BC359FAF}">
      <dgm:prSet/>
      <dgm:spPr/>
      <dgm:t>
        <a:bodyPr/>
        <a:lstStyle/>
        <a:p>
          <a:endParaRPr lang="es-419"/>
        </a:p>
      </dgm:t>
    </dgm:pt>
    <dgm:pt modelId="{FA40CD0F-C537-4249-B871-37D8F3F36901}" type="sibTrans" cxnId="{21B3CCC6-2350-443B-9E01-9F73BC359FAF}">
      <dgm:prSet/>
      <dgm:spPr/>
      <dgm:t>
        <a:bodyPr/>
        <a:lstStyle/>
        <a:p>
          <a:endParaRPr lang="es-419"/>
        </a:p>
      </dgm:t>
    </dgm:pt>
    <dgm:pt modelId="{E57A4DA9-9EB1-46E1-9844-5C07168A1488}">
      <dgm:prSet/>
      <dgm:spPr/>
      <dgm:t>
        <a:bodyPr/>
        <a:lstStyle/>
        <a:p>
          <a:r>
            <a:rPr lang="es-419"/>
            <a:t>Plan de Acción</a:t>
          </a:r>
        </a:p>
      </dgm:t>
    </dgm:pt>
    <dgm:pt modelId="{68A9939A-1447-41D5-84A6-3129C21C7E43}" type="parTrans" cxnId="{B65D09D0-B094-49D2-80C4-49A5E500F518}">
      <dgm:prSet/>
      <dgm:spPr/>
      <dgm:t>
        <a:bodyPr/>
        <a:lstStyle/>
        <a:p>
          <a:endParaRPr lang="es-419"/>
        </a:p>
      </dgm:t>
    </dgm:pt>
    <dgm:pt modelId="{FA201B5C-027B-4485-A1D8-60CD2E73D6E9}" type="sibTrans" cxnId="{B65D09D0-B094-49D2-80C4-49A5E500F518}">
      <dgm:prSet/>
      <dgm:spPr/>
      <dgm:t>
        <a:bodyPr/>
        <a:lstStyle/>
        <a:p>
          <a:endParaRPr lang="es-419"/>
        </a:p>
      </dgm:t>
    </dgm:pt>
    <dgm:pt modelId="{872CBBD6-C867-4950-9F46-D140B17792F2}">
      <dgm:prSet/>
      <dgm:spPr/>
      <dgm:t>
        <a:bodyPr/>
        <a:lstStyle/>
        <a:p>
          <a:r>
            <a:rPr lang="es-419"/>
            <a:t>Monitoreo de Riesgos</a:t>
          </a:r>
        </a:p>
      </dgm:t>
    </dgm:pt>
    <dgm:pt modelId="{11453F22-805D-4466-90D7-D0BF16D8946A}" type="parTrans" cxnId="{CECCDBD3-99FF-4975-892D-9C7FEBCFC861}">
      <dgm:prSet/>
      <dgm:spPr/>
      <dgm:t>
        <a:bodyPr/>
        <a:lstStyle/>
        <a:p>
          <a:endParaRPr lang="es-419"/>
        </a:p>
      </dgm:t>
    </dgm:pt>
    <dgm:pt modelId="{25C92D9D-24A7-47A5-911C-B7E6CB882A03}" type="sibTrans" cxnId="{CECCDBD3-99FF-4975-892D-9C7FEBCFC861}">
      <dgm:prSet/>
      <dgm:spPr/>
      <dgm:t>
        <a:bodyPr/>
        <a:lstStyle/>
        <a:p>
          <a:endParaRPr lang="es-419"/>
        </a:p>
      </dgm:t>
    </dgm:pt>
    <dgm:pt modelId="{3B50D76D-E803-462B-B910-C87971A5BF31}" type="pres">
      <dgm:prSet presAssocID="{647C3412-5C41-4968-963C-78E9789586B8}" presName="Name0" presStyleCnt="0">
        <dgm:presLayoutVars>
          <dgm:dir/>
          <dgm:resizeHandles val="exact"/>
        </dgm:presLayoutVars>
      </dgm:prSet>
      <dgm:spPr/>
    </dgm:pt>
    <dgm:pt modelId="{16C175B7-04E7-43C3-90E3-5D63AA7BD0C1}" type="pres">
      <dgm:prSet presAssocID="{CEA7E155-6863-4C12-B936-AA675602D15D}" presName="parTxOnly" presStyleLbl="node1" presStyleIdx="0" presStyleCnt="5">
        <dgm:presLayoutVars>
          <dgm:bulletEnabled val="1"/>
        </dgm:presLayoutVars>
      </dgm:prSet>
      <dgm:spPr/>
    </dgm:pt>
    <dgm:pt modelId="{D1375239-7A3E-4645-9C78-0FFEC070A137}" type="pres">
      <dgm:prSet presAssocID="{91E151D8-26E0-4626-A719-3CE5FF44D998}" presName="parSpace" presStyleCnt="0"/>
      <dgm:spPr/>
    </dgm:pt>
    <dgm:pt modelId="{3BFD58F7-1918-4CEE-8C9D-3622BCADF6DD}" type="pres">
      <dgm:prSet presAssocID="{9FE6F914-1EE1-4F71-B11A-B3DBC8A36201}" presName="parTxOnly" presStyleLbl="node1" presStyleIdx="1" presStyleCnt="5">
        <dgm:presLayoutVars>
          <dgm:bulletEnabled val="1"/>
        </dgm:presLayoutVars>
      </dgm:prSet>
      <dgm:spPr/>
    </dgm:pt>
    <dgm:pt modelId="{D7B025D7-EE20-4590-B852-805ADE0E91C1}" type="pres">
      <dgm:prSet presAssocID="{96E36931-9F4F-4C74-B935-8995FBA8D796}" presName="parSpace" presStyleCnt="0"/>
      <dgm:spPr/>
    </dgm:pt>
    <dgm:pt modelId="{90272513-1003-4CB4-8B9F-7B07A51BE378}" type="pres">
      <dgm:prSet presAssocID="{9ACA41FC-61B4-4D42-929A-49FF152FDA27}" presName="parTxOnly" presStyleLbl="node1" presStyleIdx="2" presStyleCnt="5">
        <dgm:presLayoutVars>
          <dgm:bulletEnabled val="1"/>
        </dgm:presLayoutVars>
      </dgm:prSet>
      <dgm:spPr/>
    </dgm:pt>
    <dgm:pt modelId="{72EF6A74-AA02-4875-B090-CFF32F51ABE0}" type="pres">
      <dgm:prSet presAssocID="{FA40CD0F-C537-4249-B871-37D8F3F36901}" presName="parSpace" presStyleCnt="0"/>
      <dgm:spPr/>
    </dgm:pt>
    <dgm:pt modelId="{AAA409A4-11E5-43A9-81A2-22F7A60E43EB}" type="pres">
      <dgm:prSet presAssocID="{E57A4DA9-9EB1-46E1-9844-5C07168A1488}" presName="parTxOnly" presStyleLbl="node1" presStyleIdx="3" presStyleCnt="5">
        <dgm:presLayoutVars>
          <dgm:bulletEnabled val="1"/>
        </dgm:presLayoutVars>
      </dgm:prSet>
      <dgm:spPr/>
    </dgm:pt>
    <dgm:pt modelId="{4D103922-0EF6-445A-A426-CA767B398C67}" type="pres">
      <dgm:prSet presAssocID="{FA201B5C-027B-4485-A1D8-60CD2E73D6E9}" presName="parSpace" presStyleCnt="0"/>
      <dgm:spPr/>
    </dgm:pt>
    <dgm:pt modelId="{FA221CCA-EA9F-4643-A913-DAD3DAF79ADA}" type="pres">
      <dgm:prSet presAssocID="{872CBBD6-C867-4950-9F46-D140B17792F2}" presName="parTxOnly" presStyleLbl="node1" presStyleIdx="4" presStyleCnt="5">
        <dgm:presLayoutVars>
          <dgm:bulletEnabled val="1"/>
        </dgm:presLayoutVars>
      </dgm:prSet>
      <dgm:spPr/>
    </dgm:pt>
  </dgm:ptLst>
  <dgm:cxnLst>
    <dgm:cxn modelId="{973C070C-FD49-4095-8599-487814A3AB6B}" type="presOf" srcId="{9ACA41FC-61B4-4D42-929A-49FF152FDA27}" destId="{90272513-1003-4CB4-8B9F-7B07A51BE378}" srcOrd="0" destOrd="0" presId="urn:microsoft.com/office/officeart/2005/8/layout/hChevron3"/>
    <dgm:cxn modelId="{1ABB7230-A00C-4B05-8CEA-B47EB3346F02}" type="presOf" srcId="{CEA7E155-6863-4C12-B936-AA675602D15D}" destId="{16C175B7-04E7-43C3-90E3-5D63AA7BD0C1}" srcOrd="0" destOrd="0" presId="urn:microsoft.com/office/officeart/2005/8/layout/hChevron3"/>
    <dgm:cxn modelId="{3395DC41-C5EC-4B76-B006-79F3ED27D553}" type="presOf" srcId="{647C3412-5C41-4968-963C-78E9789586B8}" destId="{3B50D76D-E803-462B-B910-C87971A5BF31}" srcOrd="0" destOrd="0" presId="urn:microsoft.com/office/officeart/2005/8/layout/hChevron3"/>
    <dgm:cxn modelId="{00F88A7C-6395-4A62-AED9-B35E02B64096}" srcId="{647C3412-5C41-4968-963C-78E9789586B8}" destId="{9FE6F914-1EE1-4F71-B11A-B3DBC8A36201}" srcOrd="1" destOrd="0" parTransId="{BAA78CE2-2123-44B5-84A1-D55D843ACCE5}" sibTransId="{96E36931-9F4F-4C74-B935-8995FBA8D796}"/>
    <dgm:cxn modelId="{A42054B2-40F0-438F-8EC9-DD6F27A522D0}" srcId="{647C3412-5C41-4968-963C-78E9789586B8}" destId="{CEA7E155-6863-4C12-B936-AA675602D15D}" srcOrd="0" destOrd="0" parTransId="{2CA83437-D7FE-4D04-A5AB-68208031DF21}" sibTransId="{91E151D8-26E0-4626-A719-3CE5FF44D998}"/>
    <dgm:cxn modelId="{82ECD3C1-9F77-4E26-9A59-5B713362AF86}" type="presOf" srcId="{9FE6F914-1EE1-4F71-B11A-B3DBC8A36201}" destId="{3BFD58F7-1918-4CEE-8C9D-3622BCADF6DD}" srcOrd="0" destOrd="0" presId="urn:microsoft.com/office/officeart/2005/8/layout/hChevron3"/>
    <dgm:cxn modelId="{21B3CCC6-2350-443B-9E01-9F73BC359FAF}" srcId="{647C3412-5C41-4968-963C-78E9789586B8}" destId="{9ACA41FC-61B4-4D42-929A-49FF152FDA27}" srcOrd="2" destOrd="0" parTransId="{A03E9879-4BC0-45CA-9329-3E58EB616B60}" sibTransId="{FA40CD0F-C537-4249-B871-37D8F3F36901}"/>
    <dgm:cxn modelId="{B65D09D0-B094-49D2-80C4-49A5E500F518}" srcId="{647C3412-5C41-4968-963C-78E9789586B8}" destId="{E57A4DA9-9EB1-46E1-9844-5C07168A1488}" srcOrd="3" destOrd="0" parTransId="{68A9939A-1447-41D5-84A6-3129C21C7E43}" sibTransId="{FA201B5C-027B-4485-A1D8-60CD2E73D6E9}"/>
    <dgm:cxn modelId="{CECCDBD3-99FF-4975-892D-9C7FEBCFC861}" srcId="{647C3412-5C41-4968-963C-78E9789586B8}" destId="{872CBBD6-C867-4950-9F46-D140B17792F2}" srcOrd="4" destOrd="0" parTransId="{11453F22-805D-4466-90D7-D0BF16D8946A}" sibTransId="{25C92D9D-24A7-47A5-911C-B7E6CB882A03}"/>
    <dgm:cxn modelId="{501FD3E2-04A9-45A9-9480-B134A70E0A95}" type="presOf" srcId="{872CBBD6-C867-4950-9F46-D140B17792F2}" destId="{FA221CCA-EA9F-4643-A913-DAD3DAF79ADA}" srcOrd="0" destOrd="0" presId="urn:microsoft.com/office/officeart/2005/8/layout/hChevron3"/>
    <dgm:cxn modelId="{9930D8FB-E0DD-4690-97DB-87E6D59EFB9F}" type="presOf" srcId="{E57A4DA9-9EB1-46E1-9844-5C07168A1488}" destId="{AAA409A4-11E5-43A9-81A2-22F7A60E43EB}" srcOrd="0" destOrd="0" presId="urn:microsoft.com/office/officeart/2005/8/layout/hChevron3"/>
    <dgm:cxn modelId="{BD179F83-1787-4E0C-BFA1-CB443AC470D8}" type="presParOf" srcId="{3B50D76D-E803-462B-B910-C87971A5BF31}" destId="{16C175B7-04E7-43C3-90E3-5D63AA7BD0C1}" srcOrd="0" destOrd="0" presId="urn:microsoft.com/office/officeart/2005/8/layout/hChevron3"/>
    <dgm:cxn modelId="{174CEE84-81DD-4A8F-AF4A-CB7E411B0138}" type="presParOf" srcId="{3B50D76D-E803-462B-B910-C87971A5BF31}" destId="{D1375239-7A3E-4645-9C78-0FFEC070A137}" srcOrd="1" destOrd="0" presId="urn:microsoft.com/office/officeart/2005/8/layout/hChevron3"/>
    <dgm:cxn modelId="{3A2F5E16-8C66-424D-B5B3-77CC6BBA3E4C}" type="presParOf" srcId="{3B50D76D-E803-462B-B910-C87971A5BF31}" destId="{3BFD58F7-1918-4CEE-8C9D-3622BCADF6DD}" srcOrd="2" destOrd="0" presId="urn:microsoft.com/office/officeart/2005/8/layout/hChevron3"/>
    <dgm:cxn modelId="{ECC2CEF3-13A4-4635-94F6-98025EB8556E}" type="presParOf" srcId="{3B50D76D-E803-462B-B910-C87971A5BF31}" destId="{D7B025D7-EE20-4590-B852-805ADE0E91C1}" srcOrd="3" destOrd="0" presId="urn:microsoft.com/office/officeart/2005/8/layout/hChevron3"/>
    <dgm:cxn modelId="{6E18A2B1-0EFF-419E-9EA7-305150A9AE7A}" type="presParOf" srcId="{3B50D76D-E803-462B-B910-C87971A5BF31}" destId="{90272513-1003-4CB4-8B9F-7B07A51BE378}" srcOrd="4" destOrd="0" presId="urn:microsoft.com/office/officeart/2005/8/layout/hChevron3"/>
    <dgm:cxn modelId="{D8C87E65-2E64-4550-A19B-5D0006B4DAEF}" type="presParOf" srcId="{3B50D76D-E803-462B-B910-C87971A5BF31}" destId="{72EF6A74-AA02-4875-B090-CFF32F51ABE0}" srcOrd="5" destOrd="0" presId="urn:microsoft.com/office/officeart/2005/8/layout/hChevron3"/>
    <dgm:cxn modelId="{1FB17198-4867-4B7E-B305-F3EAC60CBEB0}" type="presParOf" srcId="{3B50D76D-E803-462B-B910-C87971A5BF31}" destId="{AAA409A4-11E5-43A9-81A2-22F7A60E43EB}" srcOrd="6" destOrd="0" presId="urn:microsoft.com/office/officeart/2005/8/layout/hChevron3"/>
    <dgm:cxn modelId="{D025FF39-5D77-40E5-8943-8B30AA2E7EC0}" type="presParOf" srcId="{3B50D76D-E803-462B-B910-C87971A5BF31}" destId="{4D103922-0EF6-445A-A426-CA767B398C67}" srcOrd="7" destOrd="0" presId="urn:microsoft.com/office/officeart/2005/8/layout/hChevron3"/>
    <dgm:cxn modelId="{D9857E2E-C5F8-4C29-8B2A-8CE93E1D5C09}" type="presParOf" srcId="{3B50D76D-E803-462B-B910-C87971A5BF31}" destId="{FA221CCA-EA9F-4643-A913-DAD3DAF79ADA}"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A593F7-29EB-461A-852B-09C57E6FA467}"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69FE1F7B-EC91-4BB3-B66C-EA4744F9B74A}">
      <dgm:prSet/>
      <dgm:spPr/>
      <dgm:t>
        <a:bodyPr/>
        <a:lstStyle/>
        <a:p>
          <a:r>
            <a:rPr lang="es-HN" dirty="0"/>
            <a:t>El ciclo de supervisión es un proceso continuo de evaluación y reevaluación de los riesgos que enfrentan las instituciones supervisadas y el monitoreo de las acciones remediales que se aplican en esta evolución. </a:t>
          </a:r>
          <a:endParaRPr lang="en-US" dirty="0"/>
        </a:p>
      </dgm:t>
    </dgm:pt>
    <dgm:pt modelId="{B0909613-6A37-4E5C-98D8-4941BC03F38C}" type="parTrans" cxnId="{28DB83B8-459D-4458-BBC5-F84F97AE34EC}">
      <dgm:prSet/>
      <dgm:spPr/>
      <dgm:t>
        <a:bodyPr/>
        <a:lstStyle/>
        <a:p>
          <a:endParaRPr lang="en-US"/>
        </a:p>
      </dgm:t>
    </dgm:pt>
    <dgm:pt modelId="{C86D0F65-58AB-400B-997B-667A9C2026C4}" type="sibTrans" cxnId="{28DB83B8-459D-4458-BBC5-F84F97AE34EC}">
      <dgm:prSet/>
      <dgm:spPr/>
      <dgm:t>
        <a:bodyPr/>
        <a:lstStyle/>
        <a:p>
          <a:endParaRPr lang="en-US"/>
        </a:p>
      </dgm:t>
    </dgm:pt>
    <dgm:pt modelId="{B169F410-9487-42EB-BA11-B2F941E44442}">
      <dgm:prSet/>
      <dgm:spPr/>
      <dgm:t>
        <a:bodyPr/>
        <a:lstStyle/>
        <a:p>
          <a:r>
            <a:rPr lang="es-HN"/>
            <a:t>Planificación de la Supervisión </a:t>
          </a:r>
          <a:endParaRPr lang="en-US"/>
        </a:p>
      </dgm:t>
    </dgm:pt>
    <dgm:pt modelId="{A67532DA-B71F-43AD-B831-9086F56E7241}" type="parTrans" cxnId="{4FBDCF49-B45A-4279-A01B-A8875DE1D534}">
      <dgm:prSet/>
      <dgm:spPr/>
      <dgm:t>
        <a:bodyPr/>
        <a:lstStyle/>
        <a:p>
          <a:endParaRPr lang="en-US"/>
        </a:p>
      </dgm:t>
    </dgm:pt>
    <dgm:pt modelId="{B47DE1C0-6B89-4DDE-A746-94AE44EBCDF9}" type="sibTrans" cxnId="{4FBDCF49-B45A-4279-A01B-A8875DE1D534}">
      <dgm:prSet/>
      <dgm:spPr/>
      <dgm:t>
        <a:bodyPr/>
        <a:lstStyle/>
        <a:p>
          <a:endParaRPr lang="en-US"/>
        </a:p>
      </dgm:t>
    </dgm:pt>
    <dgm:pt modelId="{1D10DE73-08C4-4807-96D8-264C0BD581C3}">
      <dgm:prSet/>
      <dgm:spPr/>
      <dgm:t>
        <a:bodyPr/>
        <a:lstStyle/>
        <a:p>
          <a:r>
            <a:rPr lang="es-HN"/>
            <a:t>Ejecución de la Supervisión / Actualización del Perfil de Riesgos </a:t>
          </a:r>
          <a:endParaRPr lang="en-US"/>
        </a:p>
      </dgm:t>
    </dgm:pt>
    <dgm:pt modelId="{ADCC3A4C-5483-486E-90B4-DD8C8F034BA2}" type="parTrans" cxnId="{A1C6E013-73CF-4503-A465-4367554A6F0C}">
      <dgm:prSet/>
      <dgm:spPr/>
      <dgm:t>
        <a:bodyPr/>
        <a:lstStyle/>
        <a:p>
          <a:endParaRPr lang="en-US"/>
        </a:p>
      </dgm:t>
    </dgm:pt>
    <dgm:pt modelId="{862E9F13-C05E-426E-B2E0-0E209AE1D3A3}" type="sibTrans" cxnId="{A1C6E013-73CF-4503-A465-4367554A6F0C}">
      <dgm:prSet/>
      <dgm:spPr/>
      <dgm:t>
        <a:bodyPr/>
        <a:lstStyle/>
        <a:p>
          <a:endParaRPr lang="en-US"/>
        </a:p>
      </dgm:t>
    </dgm:pt>
    <dgm:pt modelId="{0B4CE40B-6F02-404B-B862-2037F07FFC9E}">
      <dgm:prSet/>
      <dgm:spPr/>
      <dgm:t>
        <a:bodyPr/>
        <a:lstStyle/>
        <a:p>
          <a:r>
            <a:rPr lang="es-HN" dirty="0"/>
            <a:t>Acciones Remediales </a:t>
          </a:r>
          <a:endParaRPr lang="en-US" dirty="0"/>
        </a:p>
      </dgm:t>
    </dgm:pt>
    <dgm:pt modelId="{458EB2DD-EACF-4841-92FF-64C4A9991279}" type="parTrans" cxnId="{E2AB1839-77D0-4D73-93D5-90D2165C3AD5}">
      <dgm:prSet/>
      <dgm:spPr/>
      <dgm:t>
        <a:bodyPr/>
        <a:lstStyle/>
        <a:p>
          <a:endParaRPr lang="en-US"/>
        </a:p>
      </dgm:t>
    </dgm:pt>
    <dgm:pt modelId="{7CC2BFC2-C51E-4F79-B574-FE3535EFEEF0}" type="sibTrans" cxnId="{E2AB1839-77D0-4D73-93D5-90D2165C3AD5}">
      <dgm:prSet/>
      <dgm:spPr/>
      <dgm:t>
        <a:bodyPr/>
        <a:lstStyle/>
        <a:p>
          <a:endParaRPr lang="en-US"/>
        </a:p>
      </dgm:t>
    </dgm:pt>
    <dgm:pt modelId="{052C8B5C-60BD-48C3-B32B-9873DB48BEC4}">
      <dgm:prSet/>
      <dgm:spPr/>
      <dgm:t>
        <a:bodyPr/>
        <a:lstStyle/>
        <a:p>
          <a:r>
            <a:rPr lang="es-HN"/>
            <a:t>Monitoreo / Actualización del Perfil de Riesgos </a:t>
          </a:r>
          <a:endParaRPr lang="en-US"/>
        </a:p>
      </dgm:t>
    </dgm:pt>
    <dgm:pt modelId="{D820B7F9-1987-49CC-9BE1-695E12D7AE4D}" type="parTrans" cxnId="{73530516-DC9A-4E11-AFE0-76FF20724E88}">
      <dgm:prSet/>
      <dgm:spPr/>
      <dgm:t>
        <a:bodyPr/>
        <a:lstStyle/>
        <a:p>
          <a:endParaRPr lang="en-US"/>
        </a:p>
      </dgm:t>
    </dgm:pt>
    <dgm:pt modelId="{9D5FBEC4-4D53-45D2-AE7F-442AE4987348}" type="sibTrans" cxnId="{73530516-DC9A-4E11-AFE0-76FF20724E88}">
      <dgm:prSet/>
      <dgm:spPr/>
      <dgm:t>
        <a:bodyPr/>
        <a:lstStyle/>
        <a:p>
          <a:endParaRPr lang="en-US"/>
        </a:p>
      </dgm:t>
    </dgm:pt>
    <dgm:pt modelId="{2E888223-DE95-4402-8015-31E0C6CAC2DC}" type="pres">
      <dgm:prSet presAssocID="{8BA593F7-29EB-461A-852B-09C57E6FA467}" presName="linear" presStyleCnt="0">
        <dgm:presLayoutVars>
          <dgm:animLvl val="lvl"/>
          <dgm:resizeHandles val="exact"/>
        </dgm:presLayoutVars>
      </dgm:prSet>
      <dgm:spPr/>
    </dgm:pt>
    <dgm:pt modelId="{620517A5-5426-4627-9A10-460517219956}" type="pres">
      <dgm:prSet presAssocID="{69FE1F7B-EC91-4BB3-B66C-EA4744F9B74A}" presName="parentText" presStyleLbl="node1" presStyleIdx="0" presStyleCnt="1">
        <dgm:presLayoutVars>
          <dgm:chMax val="0"/>
          <dgm:bulletEnabled val="1"/>
        </dgm:presLayoutVars>
      </dgm:prSet>
      <dgm:spPr/>
    </dgm:pt>
    <dgm:pt modelId="{9D01183A-774B-48DD-B048-44715B24C1E4}" type="pres">
      <dgm:prSet presAssocID="{69FE1F7B-EC91-4BB3-B66C-EA4744F9B74A}" presName="childText" presStyleLbl="revTx" presStyleIdx="0" presStyleCnt="1">
        <dgm:presLayoutVars>
          <dgm:bulletEnabled val="1"/>
        </dgm:presLayoutVars>
      </dgm:prSet>
      <dgm:spPr/>
    </dgm:pt>
  </dgm:ptLst>
  <dgm:cxnLst>
    <dgm:cxn modelId="{A1C6E013-73CF-4503-A465-4367554A6F0C}" srcId="{69FE1F7B-EC91-4BB3-B66C-EA4744F9B74A}" destId="{1D10DE73-08C4-4807-96D8-264C0BD581C3}" srcOrd="1" destOrd="0" parTransId="{ADCC3A4C-5483-486E-90B4-DD8C8F034BA2}" sibTransId="{862E9F13-C05E-426E-B2E0-0E209AE1D3A3}"/>
    <dgm:cxn modelId="{73530516-DC9A-4E11-AFE0-76FF20724E88}" srcId="{69FE1F7B-EC91-4BB3-B66C-EA4744F9B74A}" destId="{052C8B5C-60BD-48C3-B32B-9873DB48BEC4}" srcOrd="3" destOrd="0" parTransId="{D820B7F9-1987-49CC-9BE1-695E12D7AE4D}" sibTransId="{9D5FBEC4-4D53-45D2-AE7F-442AE4987348}"/>
    <dgm:cxn modelId="{93ED0F29-0B85-49CF-94F4-1A4A2F808143}" type="presOf" srcId="{69FE1F7B-EC91-4BB3-B66C-EA4744F9B74A}" destId="{620517A5-5426-4627-9A10-460517219956}" srcOrd="0" destOrd="0" presId="urn:microsoft.com/office/officeart/2005/8/layout/vList2"/>
    <dgm:cxn modelId="{E2AB1839-77D0-4D73-93D5-90D2165C3AD5}" srcId="{69FE1F7B-EC91-4BB3-B66C-EA4744F9B74A}" destId="{0B4CE40B-6F02-404B-B862-2037F07FFC9E}" srcOrd="2" destOrd="0" parTransId="{458EB2DD-EACF-4841-92FF-64C4A9991279}" sibTransId="{7CC2BFC2-C51E-4F79-B574-FE3535EFEEF0}"/>
    <dgm:cxn modelId="{24231048-9137-4F70-AF6D-A8773C644807}" type="presOf" srcId="{B169F410-9487-42EB-BA11-B2F941E44442}" destId="{9D01183A-774B-48DD-B048-44715B24C1E4}" srcOrd="0" destOrd="0" presId="urn:microsoft.com/office/officeart/2005/8/layout/vList2"/>
    <dgm:cxn modelId="{4FBDCF49-B45A-4279-A01B-A8875DE1D534}" srcId="{69FE1F7B-EC91-4BB3-B66C-EA4744F9B74A}" destId="{B169F410-9487-42EB-BA11-B2F941E44442}" srcOrd="0" destOrd="0" parTransId="{A67532DA-B71F-43AD-B831-9086F56E7241}" sibTransId="{B47DE1C0-6B89-4DDE-A746-94AE44EBCDF9}"/>
    <dgm:cxn modelId="{2CDE5683-CCB8-4519-BD10-DB0D79768F6B}" type="presOf" srcId="{052C8B5C-60BD-48C3-B32B-9873DB48BEC4}" destId="{9D01183A-774B-48DD-B048-44715B24C1E4}" srcOrd="0" destOrd="3" presId="urn:microsoft.com/office/officeart/2005/8/layout/vList2"/>
    <dgm:cxn modelId="{0BF51F8C-2D15-461F-92EE-1B33ED1B5C01}" type="presOf" srcId="{8BA593F7-29EB-461A-852B-09C57E6FA467}" destId="{2E888223-DE95-4402-8015-31E0C6CAC2DC}" srcOrd="0" destOrd="0" presId="urn:microsoft.com/office/officeart/2005/8/layout/vList2"/>
    <dgm:cxn modelId="{28DB83B8-459D-4458-BBC5-F84F97AE34EC}" srcId="{8BA593F7-29EB-461A-852B-09C57E6FA467}" destId="{69FE1F7B-EC91-4BB3-B66C-EA4744F9B74A}" srcOrd="0" destOrd="0" parTransId="{B0909613-6A37-4E5C-98D8-4941BC03F38C}" sibTransId="{C86D0F65-58AB-400B-997B-667A9C2026C4}"/>
    <dgm:cxn modelId="{D35261CD-1097-4C9D-B653-E451B8B8253C}" type="presOf" srcId="{0B4CE40B-6F02-404B-B862-2037F07FFC9E}" destId="{9D01183A-774B-48DD-B048-44715B24C1E4}" srcOrd="0" destOrd="2" presId="urn:microsoft.com/office/officeart/2005/8/layout/vList2"/>
    <dgm:cxn modelId="{4C4443FD-0C73-4AE9-A81E-E104EBD07EEC}" type="presOf" srcId="{1D10DE73-08C4-4807-96D8-264C0BD581C3}" destId="{9D01183A-774B-48DD-B048-44715B24C1E4}" srcOrd="0" destOrd="1" presId="urn:microsoft.com/office/officeart/2005/8/layout/vList2"/>
    <dgm:cxn modelId="{17D48F29-7628-4EAD-B029-BE4AD5AD87D2}" type="presParOf" srcId="{2E888223-DE95-4402-8015-31E0C6CAC2DC}" destId="{620517A5-5426-4627-9A10-460517219956}" srcOrd="0" destOrd="0" presId="urn:microsoft.com/office/officeart/2005/8/layout/vList2"/>
    <dgm:cxn modelId="{D79368D6-A51E-4DC5-8E3F-98ABE791EFC8}" type="presParOf" srcId="{2E888223-DE95-4402-8015-31E0C6CAC2DC}" destId="{9D01183A-774B-48DD-B048-44715B24C1E4}"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C175B7-04E7-43C3-90E3-5D63AA7BD0C1}">
      <dsp:nvSpPr>
        <dsp:cNvPr id="0" name=""/>
        <dsp:cNvSpPr/>
      </dsp:nvSpPr>
      <dsp:spPr>
        <a:xfrm>
          <a:off x="927" y="1286682"/>
          <a:ext cx="1809110" cy="72364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40005" rIns="20003" bIns="40005" numCol="1" spcCol="1270" anchor="ctr" anchorCtr="0">
          <a:noAutofit/>
        </a:bodyPr>
        <a:lstStyle/>
        <a:p>
          <a:pPr marL="0" lvl="0" indent="0" algn="ctr" defTabSz="666750">
            <a:lnSpc>
              <a:spcPct val="90000"/>
            </a:lnSpc>
            <a:spcBef>
              <a:spcPct val="0"/>
            </a:spcBef>
            <a:spcAft>
              <a:spcPct val="35000"/>
            </a:spcAft>
            <a:buNone/>
          </a:pPr>
          <a:r>
            <a:rPr lang="es-419" sz="1500" kern="1200"/>
            <a:t>Identificación</a:t>
          </a:r>
        </a:p>
      </dsp:txBody>
      <dsp:txXfrm>
        <a:off x="927" y="1286682"/>
        <a:ext cx="1628199" cy="723644"/>
      </dsp:txXfrm>
    </dsp:sp>
    <dsp:sp modelId="{3BFD58F7-1918-4CEE-8C9D-3622BCADF6DD}">
      <dsp:nvSpPr>
        <dsp:cNvPr id="0" name=""/>
        <dsp:cNvSpPr/>
      </dsp:nvSpPr>
      <dsp:spPr>
        <a:xfrm>
          <a:off x="1448215" y="1286682"/>
          <a:ext cx="1809110" cy="7236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s-419" sz="1500" kern="1200"/>
            <a:t>Medir y Evaluar los Riesgos</a:t>
          </a:r>
        </a:p>
      </dsp:txBody>
      <dsp:txXfrm>
        <a:off x="1810037" y="1286682"/>
        <a:ext cx="1085466" cy="723644"/>
      </dsp:txXfrm>
    </dsp:sp>
    <dsp:sp modelId="{90272513-1003-4CB4-8B9F-7B07A51BE378}">
      <dsp:nvSpPr>
        <dsp:cNvPr id="0" name=""/>
        <dsp:cNvSpPr/>
      </dsp:nvSpPr>
      <dsp:spPr>
        <a:xfrm>
          <a:off x="2895503" y="1286682"/>
          <a:ext cx="1809110" cy="7236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s-419" sz="1500" kern="1200"/>
            <a:t>Definir y Calificar Controles</a:t>
          </a:r>
        </a:p>
      </dsp:txBody>
      <dsp:txXfrm>
        <a:off x="3257325" y="1286682"/>
        <a:ext cx="1085466" cy="723644"/>
      </dsp:txXfrm>
    </dsp:sp>
    <dsp:sp modelId="{AAA409A4-11E5-43A9-81A2-22F7A60E43EB}">
      <dsp:nvSpPr>
        <dsp:cNvPr id="0" name=""/>
        <dsp:cNvSpPr/>
      </dsp:nvSpPr>
      <dsp:spPr>
        <a:xfrm>
          <a:off x="4342792" y="1286682"/>
          <a:ext cx="1809110" cy="7236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s-419" sz="1500" kern="1200"/>
            <a:t>Plan de Acción</a:t>
          </a:r>
        </a:p>
      </dsp:txBody>
      <dsp:txXfrm>
        <a:off x="4704614" y="1286682"/>
        <a:ext cx="1085466" cy="723644"/>
      </dsp:txXfrm>
    </dsp:sp>
    <dsp:sp modelId="{FA221CCA-EA9F-4643-A913-DAD3DAF79ADA}">
      <dsp:nvSpPr>
        <dsp:cNvPr id="0" name=""/>
        <dsp:cNvSpPr/>
      </dsp:nvSpPr>
      <dsp:spPr>
        <a:xfrm>
          <a:off x="5790080" y="1286682"/>
          <a:ext cx="1809110" cy="72364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40005" rIns="20003" bIns="40005" numCol="1" spcCol="1270" anchor="ctr" anchorCtr="0">
          <a:noAutofit/>
        </a:bodyPr>
        <a:lstStyle/>
        <a:p>
          <a:pPr marL="0" lvl="0" indent="0" algn="ctr" defTabSz="666750">
            <a:lnSpc>
              <a:spcPct val="90000"/>
            </a:lnSpc>
            <a:spcBef>
              <a:spcPct val="0"/>
            </a:spcBef>
            <a:spcAft>
              <a:spcPct val="35000"/>
            </a:spcAft>
            <a:buNone/>
          </a:pPr>
          <a:r>
            <a:rPr lang="es-419" sz="1500" kern="1200"/>
            <a:t>Monitoreo de Riesgos</a:t>
          </a:r>
        </a:p>
      </dsp:txBody>
      <dsp:txXfrm>
        <a:off x="6151902" y="1286682"/>
        <a:ext cx="1085466" cy="7236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0517A5-5426-4627-9A10-460517219956}">
      <dsp:nvSpPr>
        <dsp:cNvPr id="0" name=""/>
        <dsp:cNvSpPr/>
      </dsp:nvSpPr>
      <dsp:spPr>
        <a:xfrm>
          <a:off x="0" y="229838"/>
          <a:ext cx="6622179" cy="22510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s-HN" sz="2600" kern="1200" dirty="0"/>
            <a:t>El ciclo de supervisión es un proceso continuo de evaluación y reevaluación de los riesgos que enfrentan las instituciones supervisadas y el monitoreo de las acciones remediales que se aplican en esta evolución. </a:t>
          </a:r>
          <a:endParaRPr lang="en-US" sz="2600" kern="1200" dirty="0"/>
        </a:p>
      </dsp:txBody>
      <dsp:txXfrm>
        <a:off x="109889" y="339727"/>
        <a:ext cx="6402401" cy="2031302"/>
      </dsp:txXfrm>
    </dsp:sp>
    <dsp:sp modelId="{9D01183A-774B-48DD-B048-44715B24C1E4}">
      <dsp:nvSpPr>
        <dsp:cNvPr id="0" name=""/>
        <dsp:cNvSpPr/>
      </dsp:nvSpPr>
      <dsp:spPr>
        <a:xfrm>
          <a:off x="0" y="2480918"/>
          <a:ext cx="6622179" cy="166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254"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s-HN" sz="2000" kern="1200"/>
            <a:t>Planificación de la Supervisión </a:t>
          </a:r>
          <a:endParaRPr lang="en-US" sz="2000" kern="1200"/>
        </a:p>
        <a:p>
          <a:pPr marL="228600" lvl="1" indent="-228600" algn="l" defTabSz="889000">
            <a:lnSpc>
              <a:spcPct val="90000"/>
            </a:lnSpc>
            <a:spcBef>
              <a:spcPct val="0"/>
            </a:spcBef>
            <a:spcAft>
              <a:spcPct val="20000"/>
            </a:spcAft>
            <a:buChar char="•"/>
          </a:pPr>
          <a:r>
            <a:rPr lang="es-HN" sz="2000" kern="1200"/>
            <a:t>Ejecución de la Supervisión / Actualización del Perfil de Riesgos </a:t>
          </a:r>
          <a:endParaRPr lang="en-US" sz="2000" kern="1200"/>
        </a:p>
        <a:p>
          <a:pPr marL="228600" lvl="1" indent="-228600" algn="l" defTabSz="889000">
            <a:lnSpc>
              <a:spcPct val="90000"/>
            </a:lnSpc>
            <a:spcBef>
              <a:spcPct val="0"/>
            </a:spcBef>
            <a:spcAft>
              <a:spcPct val="20000"/>
            </a:spcAft>
            <a:buChar char="•"/>
          </a:pPr>
          <a:r>
            <a:rPr lang="es-HN" sz="2000" kern="1200" dirty="0"/>
            <a:t>Acciones Remediales </a:t>
          </a:r>
          <a:endParaRPr lang="en-US" sz="2000" kern="1200" dirty="0"/>
        </a:p>
        <a:p>
          <a:pPr marL="228600" lvl="1" indent="-228600" algn="l" defTabSz="889000">
            <a:lnSpc>
              <a:spcPct val="90000"/>
            </a:lnSpc>
            <a:spcBef>
              <a:spcPct val="0"/>
            </a:spcBef>
            <a:spcAft>
              <a:spcPct val="20000"/>
            </a:spcAft>
            <a:buChar char="•"/>
          </a:pPr>
          <a:r>
            <a:rPr lang="es-HN" sz="2000" kern="1200"/>
            <a:t>Monitoreo / Actualización del Perfil de Riesgos </a:t>
          </a:r>
          <a:endParaRPr lang="en-US" sz="2000" kern="1200"/>
        </a:p>
      </dsp:txBody>
      <dsp:txXfrm>
        <a:off x="0" y="2480918"/>
        <a:ext cx="6622179" cy="166842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6399A-C3B4-8E42-A437-782959B4EDF0}"/>
              </a:ext>
            </a:extLst>
          </p:cNvPr>
          <p:cNvSpPr>
            <a:spLocks noGrp="1"/>
          </p:cNvSpPr>
          <p:nvPr>
            <p:ph type="dt" sz="half" idx="10"/>
          </p:nvPr>
        </p:nvSpPr>
        <p:spPr>
          <a:xfrm>
            <a:off x="838200" y="6356350"/>
            <a:ext cx="2743200" cy="365125"/>
          </a:xfrm>
          <a:prstGeom prst="rect">
            <a:avLst/>
          </a:prstGeom>
        </p:spPr>
        <p:txBody>
          <a:bodyPr/>
          <a:lstStyle/>
          <a:p>
            <a:fld id="{30546A37-CDDE-3E4C-B493-C70B8BB014B0}" type="datetimeFigureOut">
              <a:rPr lang="en-US" smtClean="0"/>
              <a:t>3/26/2022</a:t>
            </a:fld>
            <a:endParaRPr lang="en-US"/>
          </a:p>
        </p:txBody>
      </p:sp>
      <p:sp>
        <p:nvSpPr>
          <p:cNvPr id="5" name="Footer Placeholder 4">
            <a:extLst>
              <a:ext uri="{FF2B5EF4-FFF2-40B4-BE49-F238E27FC236}">
                <a16:creationId xmlns:a16="http://schemas.microsoft.com/office/drawing/2014/main" id="{E655FA00-8599-6F49-A1AA-BFA954FB26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7EFDB8-B4CA-EC46-92A2-3B75BAD82D80}"/>
              </a:ext>
            </a:extLst>
          </p:cNvPr>
          <p:cNvSpPr>
            <a:spLocks noGrp="1"/>
          </p:cNvSpPr>
          <p:nvPr>
            <p:ph type="sldNum" sz="quarter" idx="12"/>
          </p:nvPr>
        </p:nvSpPr>
        <p:spPr>
          <a:xfrm>
            <a:off x="8610600" y="6356350"/>
            <a:ext cx="2743200" cy="365125"/>
          </a:xfrm>
          <a:prstGeom prst="rect">
            <a:avLst/>
          </a:prstGeom>
        </p:spPr>
        <p:txBody>
          <a:bodyPr/>
          <a:lstStyle/>
          <a:p>
            <a:fld id="{1A527E09-8E17-324A-A50D-C78A0ADF3E54}" type="slidenum">
              <a:rPr lang="en-US" smtClean="0"/>
              <a:t>‹#›</a:t>
            </a:fld>
            <a:endParaRPr lang="en-US"/>
          </a:p>
        </p:txBody>
      </p:sp>
      <p:sp>
        <p:nvSpPr>
          <p:cNvPr id="7" name="Title Placeholder 1">
            <a:extLst>
              <a:ext uri="{FF2B5EF4-FFF2-40B4-BE49-F238E27FC236}">
                <a16:creationId xmlns:a16="http://schemas.microsoft.com/office/drawing/2014/main" id="{667FED4B-5D47-1C48-9970-ED1912F53BB7}"/>
              </a:ext>
            </a:extLst>
          </p:cNvPr>
          <p:cNvSpPr>
            <a:spLocks noGrp="1"/>
          </p:cNvSpPr>
          <p:nvPr>
            <p:ph type="title"/>
          </p:nvPr>
        </p:nvSpPr>
        <p:spPr>
          <a:xfrm>
            <a:off x="838197" y="1893373"/>
            <a:ext cx="6234953" cy="1325563"/>
          </a:xfrm>
          <a:prstGeom prst="rect">
            <a:avLst/>
          </a:prstGeom>
        </p:spPr>
        <p:txBody>
          <a:bodyPr vert="horz" lIns="91440" tIns="45720" rIns="91440" bIns="45720" rtlCol="0" anchor="ctr">
            <a:normAutofit/>
          </a:bodyPr>
          <a:lstStyle/>
          <a:p>
            <a:r>
              <a:rPr lang="en-US" dirty="0" err="1"/>
              <a:t>Título</a:t>
            </a:r>
            <a:r>
              <a:rPr lang="en-US" dirty="0"/>
              <a:t> de </a:t>
            </a:r>
            <a:r>
              <a:rPr lang="en-US" dirty="0" err="1"/>
              <a:t>presentación</a:t>
            </a:r>
            <a:endParaRPr lang="en-US" dirty="0"/>
          </a:p>
        </p:txBody>
      </p:sp>
      <p:sp>
        <p:nvSpPr>
          <p:cNvPr id="8" name="Text Placeholder 2">
            <a:extLst>
              <a:ext uri="{FF2B5EF4-FFF2-40B4-BE49-F238E27FC236}">
                <a16:creationId xmlns:a16="http://schemas.microsoft.com/office/drawing/2014/main" id="{01758F89-E29E-A04E-BB9D-E63DBBF6E9DE}"/>
              </a:ext>
            </a:extLst>
          </p:cNvPr>
          <p:cNvSpPr>
            <a:spLocks noGrp="1"/>
          </p:cNvSpPr>
          <p:nvPr>
            <p:ph idx="1"/>
          </p:nvPr>
        </p:nvSpPr>
        <p:spPr>
          <a:xfrm>
            <a:off x="838198" y="3699388"/>
            <a:ext cx="6234953" cy="1078800"/>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stStyle>
          <a:p>
            <a:pPr lvl="0"/>
            <a:r>
              <a:rPr lang="en-US" dirty="0" err="1"/>
              <a:t>Subtítulo</a:t>
            </a:r>
            <a:r>
              <a:rPr lang="en-US" dirty="0"/>
              <a:t> de la </a:t>
            </a:r>
            <a:r>
              <a:rPr lang="en-US" dirty="0" err="1"/>
              <a:t>presentación</a:t>
            </a:r>
            <a:endParaRPr lang="en-US" dirty="0"/>
          </a:p>
        </p:txBody>
      </p:sp>
    </p:spTree>
    <p:extLst>
      <p:ext uri="{BB962C8B-B14F-4D97-AF65-F5344CB8AC3E}">
        <p14:creationId xmlns:p14="http://schemas.microsoft.com/office/powerpoint/2010/main" val="59399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2FE45B-2A1C-EF4B-B0EE-8FE9C6B9AB49}"/>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31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17D42-2E53-524D-9F9D-2EFF6B8838D0}"/>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4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623E2CE-F626-184D-8256-85732BC678E5}"/>
              </a:ext>
            </a:extLst>
          </p:cNvPr>
          <p:cNvSpPr>
            <a:spLocks noGrp="1"/>
          </p:cNvSpPr>
          <p:nvPr>
            <p:ph type="title"/>
          </p:nvPr>
        </p:nvSpPr>
        <p:spPr>
          <a:xfrm>
            <a:off x="712694" y="2686983"/>
            <a:ext cx="4621306" cy="2064309"/>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914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9CA240F-7E37-74EC-5842-44CD80A352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C56B01-63A5-FA47-8360-9F03099C23C4}"/>
              </a:ext>
            </a:extLst>
          </p:cNvPr>
          <p:cNvSpPr>
            <a:spLocks noGrp="1"/>
          </p:cNvSpPr>
          <p:nvPr>
            <p:ph type="title"/>
          </p:nvPr>
        </p:nvSpPr>
        <p:spPr>
          <a:xfrm>
            <a:off x="440333" y="1616063"/>
            <a:ext cx="10058400" cy="5336214"/>
          </a:xfrm>
          <a:effectLst>
            <a:outerShdw blurRad="50800" dist="38100" dir="2700000" algn="tl" rotWithShape="0">
              <a:prstClr val="black">
                <a:alpha val="40000"/>
              </a:prstClr>
            </a:outerShdw>
          </a:effectLst>
        </p:spPr>
        <p:txBody>
          <a:bodyPr vert="horz" lIns="91440" tIns="45720" rIns="91440" bIns="45720" rtlCol="0" anchor="b">
            <a:normAutofit/>
          </a:bodyPr>
          <a:lstStyle/>
          <a:p>
            <a:pPr>
              <a:lnSpc>
                <a:spcPct val="90000"/>
              </a:lnSpc>
              <a:spcAft>
                <a:spcPts val="600"/>
              </a:spcAft>
            </a:pPr>
            <a:r>
              <a:rPr lang="en-US" sz="3200" b="1" dirty="0"/>
              <a:t>ELABORADO POR:</a:t>
            </a:r>
            <a:r>
              <a:rPr lang="en-US" sz="3200" dirty="0"/>
              <a:t>  </a:t>
            </a:r>
            <a:br>
              <a:rPr lang="en-US" sz="3200" dirty="0"/>
            </a:br>
            <a:br>
              <a:rPr lang="en-US" sz="3200" dirty="0"/>
            </a:br>
            <a:br>
              <a:rPr lang="es-HN" sz="2800" dirty="0">
                <a:effectLst/>
                <a:latin typeface="Segoe UI" panose="020B0502040204020203" pitchFamily="34" charset="0"/>
                <a:ea typeface="Calibri" panose="020F0502020204030204" pitchFamily="34" charset="0"/>
                <a:cs typeface="Arial" panose="020B0604020202020204" pitchFamily="34" charset="0"/>
              </a:rPr>
            </a:br>
            <a:r>
              <a:rPr lang="es-ES" sz="1400" b="1" dirty="0">
                <a:latin typeface="Calibri"/>
                <a:cs typeface="Segoe UI"/>
              </a:rPr>
              <a:t>Fernando Quiroz - 12143055</a:t>
            </a:r>
            <a:br>
              <a:rPr lang="es-ES" sz="1400" b="1" dirty="0">
                <a:latin typeface="Calibri"/>
                <a:cs typeface="Segoe UI"/>
              </a:rPr>
            </a:br>
            <a:r>
              <a:rPr lang="es-ES" sz="1400" b="1" dirty="0">
                <a:latin typeface="Calibri"/>
              </a:rPr>
              <a:t>Helen Ponce - 12143114</a:t>
            </a:r>
            <a:br>
              <a:rPr lang="es-ES" sz="1400" dirty="0"/>
            </a:br>
            <a:r>
              <a:rPr lang="es-ES" sz="1400" b="1" dirty="0">
                <a:latin typeface="Calibri"/>
              </a:rPr>
              <a:t>Aaron Godoy - 12143054</a:t>
            </a:r>
            <a:br>
              <a:rPr lang="es-ES" sz="1400" dirty="0"/>
            </a:br>
            <a:r>
              <a:rPr lang="es-ES" sz="1400" b="1" dirty="0">
                <a:latin typeface="Calibri"/>
                <a:cs typeface="Segoe UI"/>
              </a:rPr>
              <a:t>Carlo Menjivar - 21053124</a:t>
            </a:r>
            <a:br>
              <a:rPr lang="es-ES" sz="1400" b="1" dirty="0">
                <a:latin typeface="Calibri"/>
                <a:cs typeface="Segoe UI"/>
              </a:rPr>
            </a:br>
            <a:r>
              <a:rPr lang="es-ES" sz="1400" b="1" dirty="0">
                <a:latin typeface="Calibri"/>
                <a:cs typeface="Segoe UI"/>
              </a:rPr>
              <a:t>José Suarez - 12143112</a:t>
            </a:r>
            <a:br>
              <a:rPr lang="en-US" sz="3200" dirty="0"/>
            </a:br>
            <a:br>
              <a:rPr lang="en-US" sz="2500" dirty="0">
                <a:solidFill>
                  <a:srgbClr val="FFFFFF"/>
                </a:solidFill>
                <a:latin typeface="+mj-lt"/>
                <a:cs typeface="+mj-cs"/>
              </a:rPr>
            </a:br>
            <a:endParaRPr lang="en-US" sz="2500" dirty="0">
              <a:solidFill>
                <a:srgbClr val="FFFFFF"/>
              </a:solidFill>
              <a:latin typeface="+mj-lt"/>
              <a:cs typeface="+mj-cs"/>
            </a:endParaRPr>
          </a:p>
        </p:txBody>
      </p:sp>
      <p:sp>
        <p:nvSpPr>
          <p:cNvPr id="16" name="TextBox 15">
            <a:extLst>
              <a:ext uri="{FF2B5EF4-FFF2-40B4-BE49-F238E27FC236}">
                <a16:creationId xmlns:a16="http://schemas.microsoft.com/office/drawing/2014/main" id="{51B1FFB1-3FAC-41BE-B1A3-EB79C3ECF0C4}"/>
              </a:ext>
            </a:extLst>
          </p:cNvPr>
          <p:cNvSpPr txBox="1"/>
          <p:nvPr/>
        </p:nvSpPr>
        <p:spPr>
          <a:xfrm>
            <a:off x="184211" y="719350"/>
            <a:ext cx="8773357" cy="830997"/>
          </a:xfrm>
          <a:prstGeom prst="rect">
            <a:avLst/>
          </a:prstGeom>
          <a:noFill/>
        </p:spPr>
        <p:txBody>
          <a:bodyPr wrap="square">
            <a:spAutoFit/>
          </a:bodyPr>
          <a:lstStyle/>
          <a:p>
            <a:r>
              <a:rPr lang="es-ES" sz="2400" b="1" i="1" dirty="0">
                <a:solidFill>
                  <a:schemeClr val="tx1"/>
                </a:solidFill>
              </a:rPr>
              <a:t>Elaboración del Proceso para el Monitoreo de Riesgos Financieros dentro de las Empresas Hondureñas</a:t>
            </a:r>
            <a:endParaRPr lang="en-US" sz="2400" b="1" dirty="0"/>
          </a:p>
        </p:txBody>
      </p:sp>
    </p:spTree>
    <p:extLst>
      <p:ext uri="{BB962C8B-B14F-4D97-AF65-F5344CB8AC3E}">
        <p14:creationId xmlns:p14="http://schemas.microsoft.com/office/powerpoint/2010/main" val="172674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4C2F0996-1AB3-445B-8113-C7A7E875D0D4}"/>
              </a:ext>
            </a:extLst>
          </p:cNvPr>
          <p:cNvSpPr>
            <a:spLocks noGrp="1"/>
          </p:cNvSpPr>
          <p:nvPr>
            <p:ph type="title"/>
          </p:nvPr>
        </p:nvSpPr>
        <p:spPr>
          <a:xfrm>
            <a:off x="4987956" y="348548"/>
            <a:ext cx="6140449" cy="867693"/>
          </a:xfrm>
        </p:spPr>
        <p:txBody>
          <a:bodyPr vert="horz" lIns="91440" tIns="45720" rIns="91440" bIns="45720" rtlCol="0" anchor="t">
            <a:normAutofit/>
          </a:bodyPr>
          <a:lstStyle/>
          <a:p>
            <a:pPr marL="0" marR="0" algn="ctr">
              <a:lnSpc>
                <a:spcPct val="200000"/>
              </a:lnSpc>
              <a:spcBef>
                <a:spcPts val="1000"/>
              </a:spcBef>
              <a:spcAft>
                <a:spcPts val="1000"/>
              </a:spcAft>
            </a:pPr>
            <a:r>
              <a:rPr lang="es-HN" sz="2400" dirty="0">
                <a:solidFill>
                  <a:schemeClr val="bg1"/>
                </a:solidFill>
                <a:latin typeface="Times New Roman" panose="02020603050405020304" pitchFamily="18" charset="0"/>
              </a:rPr>
              <a:t>RIESGO FINANCIERO</a:t>
            </a:r>
            <a:endParaRPr lang="en-US" sz="2400" dirty="0">
              <a:solidFill>
                <a:schemeClr val="bg1"/>
              </a:solidFill>
              <a:latin typeface="Times New Roman" panose="02020603050405020304" pitchFamily="18" charset="0"/>
            </a:endParaRPr>
          </a:p>
        </p:txBody>
      </p:sp>
      <p:pic>
        <p:nvPicPr>
          <p:cNvPr id="4098" name="Picture 2" descr="La formulación de un problema es más importante que su solución. |  Investigación de operaciones Univia">
            <a:extLst>
              <a:ext uri="{FF2B5EF4-FFF2-40B4-BE49-F238E27FC236}">
                <a16:creationId xmlns:a16="http://schemas.microsoft.com/office/drawing/2014/main" id="{EBBE085C-693E-4A62-81C8-010F73080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6" r="13168"/>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E1CA553-A495-4F79-804B-79C1E025E304}"/>
              </a:ext>
            </a:extLst>
          </p:cNvPr>
          <p:cNvSpPr txBox="1"/>
          <p:nvPr/>
        </p:nvSpPr>
        <p:spPr>
          <a:xfrm>
            <a:off x="5173640" y="1567774"/>
            <a:ext cx="6140449" cy="2682000"/>
          </a:xfrm>
          <a:prstGeom prst="rect">
            <a:avLst/>
          </a:prstGeom>
        </p:spPr>
        <p:txBody>
          <a:bodyPr vert="horz" lIns="91440" tIns="45720" rIns="91440" bIns="45720" rtlCol="0">
            <a:noAutofit/>
          </a:bodyPr>
          <a:lstStyle/>
          <a:p>
            <a:pPr marL="0" marR="0" algn="just">
              <a:lnSpc>
                <a:spcPct val="150000"/>
              </a:lnSpc>
              <a:spcBef>
                <a:spcPts val="1000"/>
              </a:spcBef>
              <a:spcAft>
                <a:spcPts val="1000"/>
              </a:spcAft>
            </a:pPr>
            <a:r>
              <a:rPr lang="es-HN" sz="1800" dirty="0">
                <a:solidFill>
                  <a:schemeClr val="bg1"/>
                </a:solidFill>
                <a:effectLst/>
                <a:latin typeface="Times New Roman" panose="02020603050405020304" pitchFamily="18" charset="0"/>
                <a:ea typeface="Calibri" panose="020F0502020204030204" pitchFamily="34" charset="0"/>
              </a:rPr>
              <a:t>El riesgo financiero es la probabilidad de que se produzca un acontecimiento negativo que provoque pérdidas financieras en una empresa. Debe de ser calculado antes de decidir llevar a cabo una inversión.</a:t>
            </a:r>
            <a:endParaRPr lang="en-US" sz="1800" dirty="0">
              <a:solidFill>
                <a:schemeClr val="bg1"/>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072926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lanning Cost Management on Your Project -">
            <a:extLst>
              <a:ext uri="{FF2B5EF4-FFF2-40B4-BE49-F238E27FC236}">
                <a16:creationId xmlns:a16="http://schemas.microsoft.com/office/drawing/2014/main" id="{BFF8AABE-86CD-944C-BABE-EEEC12371C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87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B9F05A-4BD1-1246-B420-B341AC1DA6D0}"/>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b="1">
                <a:effectLst/>
                <a:latin typeface="+mj-lt"/>
                <a:cs typeface="+mj-cs"/>
              </a:rPr>
              <a:t>CLASIFICACIÓN DE LOS RIESGOS FINANCIEROS</a:t>
            </a:r>
            <a:endParaRPr lang="en-US" sz="2800">
              <a:latin typeface="+mj-lt"/>
              <a:cs typeface="+mj-cs"/>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44A3D0F-9265-FA41-A6D4-BFA62263F20A}"/>
              </a:ext>
            </a:extLst>
          </p:cNvPr>
          <p:cNvSpPr txBox="1"/>
          <p:nvPr/>
        </p:nvSpPr>
        <p:spPr>
          <a:xfrm>
            <a:off x="371093" y="2718053"/>
            <a:ext cx="4014475" cy="3984587"/>
          </a:xfrm>
          <a:prstGeom prst="rect">
            <a:avLst/>
          </a:prstGeom>
        </p:spPr>
        <p:txBody>
          <a:bodyPr vert="horz" lIns="91440" tIns="45720" rIns="91440" bIns="45720" rtlCol="0" anchor="t">
            <a:noAutofit/>
          </a:bodyPr>
          <a:lstStyle/>
          <a:p>
            <a:pPr marL="285750" marR="0" indent="-228600">
              <a:lnSpc>
                <a:spcPct val="90000"/>
              </a:lnSpc>
              <a:spcBef>
                <a:spcPts val="0"/>
              </a:spcBef>
              <a:spcAft>
                <a:spcPts val="800"/>
              </a:spcAft>
              <a:buFont typeface="Arial" panose="020B0604020202020204" pitchFamily="34" charset="0"/>
              <a:buChar char="•"/>
            </a:pPr>
            <a:r>
              <a:rPr lang="en-US" sz="1200" b="1" dirty="0" err="1">
                <a:effectLst/>
              </a:rPr>
              <a:t>Riesgo</a:t>
            </a:r>
            <a:r>
              <a:rPr lang="en-US" sz="1200" b="1" dirty="0">
                <a:effectLst/>
              </a:rPr>
              <a:t> de </a:t>
            </a:r>
            <a:r>
              <a:rPr lang="en-US" sz="1200" b="1" dirty="0" err="1">
                <a:effectLst/>
              </a:rPr>
              <a:t>crédito</a:t>
            </a:r>
            <a:r>
              <a:rPr lang="en-US" sz="1200" b="1" dirty="0">
                <a:effectLst/>
              </a:rPr>
              <a:t>:</a:t>
            </a:r>
            <a:r>
              <a:rPr lang="en-US" sz="1200" dirty="0">
                <a:effectLst/>
              </a:rPr>
              <a:t> se produce </a:t>
            </a:r>
            <a:r>
              <a:rPr lang="en-US" sz="1200" dirty="0" err="1">
                <a:effectLst/>
              </a:rPr>
              <a:t>cuando</a:t>
            </a:r>
            <a:r>
              <a:rPr lang="en-US" sz="1200" dirty="0">
                <a:effectLst/>
              </a:rPr>
              <a:t> </a:t>
            </a:r>
            <a:r>
              <a:rPr lang="en-US" sz="1200" dirty="0" err="1">
                <a:effectLst/>
              </a:rPr>
              <a:t>una</a:t>
            </a:r>
            <a:r>
              <a:rPr lang="en-US" sz="1200" dirty="0">
                <a:effectLst/>
              </a:rPr>
              <a:t> de las </a:t>
            </a:r>
            <a:r>
              <a:rPr lang="en-US" sz="1200" dirty="0" err="1">
                <a:effectLst/>
              </a:rPr>
              <a:t>partes</a:t>
            </a:r>
            <a:r>
              <a:rPr lang="en-US" sz="1200" dirty="0">
                <a:effectLst/>
              </a:rPr>
              <a:t> de un </a:t>
            </a:r>
            <a:r>
              <a:rPr lang="en-US" sz="1200" dirty="0" err="1">
                <a:effectLst/>
              </a:rPr>
              <a:t>contrato</a:t>
            </a:r>
            <a:r>
              <a:rPr lang="en-US" sz="1200" dirty="0">
                <a:effectLst/>
              </a:rPr>
              <a:t> </a:t>
            </a:r>
            <a:r>
              <a:rPr lang="en-US" sz="1200" dirty="0" err="1">
                <a:effectLst/>
              </a:rPr>
              <a:t>financiero</a:t>
            </a:r>
            <a:r>
              <a:rPr lang="en-US" sz="1200" dirty="0">
                <a:effectLst/>
              </a:rPr>
              <a:t> no </a:t>
            </a:r>
            <a:r>
              <a:rPr lang="en-US" sz="1200" dirty="0" err="1">
                <a:effectLst/>
              </a:rPr>
              <a:t>asume</a:t>
            </a:r>
            <a:r>
              <a:rPr lang="en-US" sz="1200" dirty="0">
                <a:effectLst/>
              </a:rPr>
              <a:t> sus </a:t>
            </a:r>
            <a:r>
              <a:rPr lang="en-US" sz="1200" dirty="0" err="1">
                <a:effectLst/>
              </a:rPr>
              <a:t>obligaciones</a:t>
            </a:r>
            <a:r>
              <a:rPr lang="en-US" sz="1200" dirty="0">
                <a:effectLst/>
              </a:rPr>
              <a:t> de </a:t>
            </a:r>
            <a:r>
              <a:rPr lang="en-US" sz="1200" dirty="0" err="1">
                <a:effectLst/>
              </a:rPr>
              <a:t>pago</a:t>
            </a:r>
            <a:r>
              <a:rPr lang="en-US" sz="1200" dirty="0">
                <a:effectLst/>
              </a:rPr>
              <a:t>. Por </a:t>
            </a:r>
            <a:r>
              <a:rPr lang="en-US" sz="1200" dirty="0" err="1">
                <a:effectLst/>
              </a:rPr>
              <a:t>ejemplo</a:t>
            </a:r>
            <a:r>
              <a:rPr lang="en-US" sz="1200" dirty="0">
                <a:effectLst/>
              </a:rPr>
              <a:t>, </a:t>
            </a:r>
            <a:r>
              <a:rPr lang="en-US" sz="1200" dirty="0" err="1">
                <a:effectLst/>
              </a:rPr>
              <a:t>si</a:t>
            </a:r>
            <a:r>
              <a:rPr lang="en-US" sz="1200" dirty="0">
                <a:effectLst/>
              </a:rPr>
              <a:t> un comprador </a:t>
            </a:r>
            <a:r>
              <a:rPr lang="en-US" sz="1200" dirty="0" err="1">
                <a:effectLst/>
              </a:rPr>
              <a:t>obtiene</a:t>
            </a:r>
            <a:r>
              <a:rPr lang="en-US" sz="1200" dirty="0">
                <a:effectLst/>
              </a:rPr>
              <a:t> un </a:t>
            </a:r>
            <a:r>
              <a:rPr lang="en-US" sz="1200" dirty="0" err="1">
                <a:effectLst/>
              </a:rPr>
              <a:t>préstamo</a:t>
            </a:r>
            <a:r>
              <a:rPr lang="en-US" sz="1200" dirty="0">
                <a:effectLst/>
              </a:rPr>
              <a:t> para </a:t>
            </a:r>
            <a:r>
              <a:rPr lang="en-US" sz="1200" dirty="0" err="1">
                <a:effectLst/>
              </a:rPr>
              <a:t>adquirir</a:t>
            </a:r>
            <a:r>
              <a:rPr lang="en-US" sz="1200" dirty="0">
                <a:effectLst/>
              </a:rPr>
              <a:t> </a:t>
            </a:r>
            <a:r>
              <a:rPr lang="en-US" sz="1200" dirty="0" err="1">
                <a:effectLst/>
              </a:rPr>
              <a:t>una</a:t>
            </a:r>
            <a:r>
              <a:rPr lang="en-US" sz="1200" dirty="0">
                <a:effectLst/>
              </a:rPr>
              <a:t> </a:t>
            </a:r>
            <a:r>
              <a:rPr lang="en-US" sz="1200" dirty="0" err="1">
                <a:effectLst/>
              </a:rPr>
              <a:t>vivienda</a:t>
            </a:r>
            <a:r>
              <a:rPr lang="en-US" sz="1200" dirty="0">
                <a:effectLst/>
              </a:rPr>
              <a:t>, se </a:t>
            </a:r>
            <a:r>
              <a:rPr lang="en-US" sz="1200" dirty="0" err="1">
                <a:effectLst/>
              </a:rPr>
              <a:t>está</a:t>
            </a:r>
            <a:r>
              <a:rPr lang="en-US" sz="1200" dirty="0">
                <a:effectLst/>
              </a:rPr>
              <a:t> </a:t>
            </a:r>
            <a:r>
              <a:rPr lang="en-US" sz="1200" dirty="0" err="1">
                <a:effectLst/>
              </a:rPr>
              <a:t>comprometiendo</a:t>
            </a:r>
            <a:r>
              <a:rPr lang="en-US" sz="1200" dirty="0">
                <a:effectLst/>
              </a:rPr>
              <a:t> a </a:t>
            </a:r>
            <a:r>
              <a:rPr lang="en-US" sz="1200" dirty="0" err="1">
                <a:effectLst/>
              </a:rPr>
              <a:t>devolver</a:t>
            </a:r>
            <a:r>
              <a:rPr lang="en-US" sz="1200" dirty="0">
                <a:effectLst/>
              </a:rPr>
              <a:t> ese dinero con un </a:t>
            </a:r>
            <a:r>
              <a:rPr lang="en-US" sz="1200" dirty="0" err="1">
                <a:effectLst/>
              </a:rPr>
              <a:t>interés</a:t>
            </a:r>
            <a:r>
              <a:rPr lang="en-US" sz="1200" dirty="0">
                <a:effectLst/>
              </a:rPr>
              <a:t>. El </a:t>
            </a:r>
            <a:r>
              <a:rPr lang="en-US" sz="1200" dirty="0" err="1">
                <a:effectLst/>
              </a:rPr>
              <a:t>riesgo</a:t>
            </a:r>
            <a:r>
              <a:rPr lang="en-US" sz="1200" dirty="0">
                <a:effectLst/>
              </a:rPr>
              <a:t> de </a:t>
            </a:r>
            <a:r>
              <a:rPr lang="en-US" sz="1200" dirty="0" err="1">
                <a:effectLst/>
              </a:rPr>
              <a:t>crédito</a:t>
            </a:r>
            <a:r>
              <a:rPr lang="en-US" sz="1200" dirty="0">
                <a:effectLst/>
              </a:rPr>
              <a:t> </a:t>
            </a:r>
            <a:r>
              <a:rPr lang="en-US" sz="1200" dirty="0" err="1">
                <a:effectLst/>
              </a:rPr>
              <a:t>va</a:t>
            </a:r>
            <a:r>
              <a:rPr lang="en-US" sz="1200" dirty="0">
                <a:effectLst/>
              </a:rPr>
              <a:t> </a:t>
            </a:r>
            <a:r>
              <a:rPr lang="en-US" sz="1200" dirty="0" err="1">
                <a:effectLst/>
              </a:rPr>
              <a:t>unido</a:t>
            </a:r>
            <a:r>
              <a:rPr lang="en-US" sz="1200" dirty="0">
                <a:effectLst/>
              </a:rPr>
              <a:t> a la </a:t>
            </a:r>
            <a:r>
              <a:rPr lang="en-US" sz="1200" dirty="0" err="1">
                <a:effectLst/>
              </a:rPr>
              <a:t>posibilidad</a:t>
            </a:r>
            <a:r>
              <a:rPr lang="en-US" sz="1200" dirty="0">
                <a:effectLst/>
              </a:rPr>
              <a:t> de que se </a:t>
            </a:r>
            <a:r>
              <a:rPr lang="en-US" sz="1200" dirty="0" err="1">
                <a:effectLst/>
              </a:rPr>
              <a:t>produzca</a:t>
            </a:r>
            <a:r>
              <a:rPr lang="en-US" sz="1200" dirty="0">
                <a:effectLst/>
              </a:rPr>
              <a:t> un </a:t>
            </a:r>
            <a:r>
              <a:rPr lang="en-US" sz="1200" dirty="0" err="1">
                <a:effectLst/>
              </a:rPr>
              <a:t>impago</a:t>
            </a:r>
            <a:r>
              <a:rPr lang="en-US" sz="1200" dirty="0">
                <a:effectLst/>
              </a:rPr>
              <a:t> de la </a:t>
            </a:r>
            <a:r>
              <a:rPr lang="en-US" sz="1200" dirty="0" err="1">
                <a:effectLst/>
              </a:rPr>
              <a:t>deuda</a:t>
            </a:r>
            <a:r>
              <a:rPr lang="en-US" sz="1200" dirty="0">
                <a:effectLst/>
              </a:rPr>
              <a:t>.</a:t>
            </a:r>
          </a:p>
          <a:p>
            <a:pPr marL="285750" marR="0" indent="-228600">
              <a:lnSpc>
                <a:spcPct val="90000"/>
              </a:lnSpc>
              <a:spcBef>
                <a:spcPts val="0"/>
              </a:spcBef>
              <a:spcAft>
                <a:spcPts val="800"/>
              </a:spcAft>
              <a:buFont typeface="Arial" panose="020B0604020202020204" pitchFamily="34" charset="0"/>
              <a:buChar char="•"/>
            </a:pPr>
            <a:r>
              <a:rPr lang="en-US" sz="1200" b="1" dirty="0" err="1">
                <a:effectLst/>
              </a:rPr>
              <a:t>Riesgo</a:t>
            </a:r>
            <a:r>
              <a:rPr lang="en-US" sz="1200" b="1" dirty="0">
                <a:effectLst/>
              </a:rPr>
              <a:t> de </a:t>
            </a:r>
            <a:r>
              <a:rPr lang="en-US" sz="1200" b="1" dirty="0" err="1">
                <a:effectLst/>
              </a:rPr>
              <a:t>liquidez</a:t>
            </a:r>
            <a:r>
              <a:rPr lang="en-US" sz="1200" dirty="0">
                <a:effectLst/>
              </a:rPr>
              <a:t>: se produce </a:t>
            </a:r>
            <a:r>
              <a:rPr lang="en-US" sz="1200" dirty="0" err="1">
                <a:effectLst/>
              </a:rPr>
              <a:t>cuando</a:t>
            </a:r>
            <a:r>
              <a:rPr lang="en-US" sz="1200" dirty="0">
                <a:effectLst/>
              </a:rPr>
              <a:t> </a:t>
            </a:r>
            <a:r>
              <a:rPr lang="en-US" sz="1200" dirty="0" err="1">
                <a:effectLst/>
              </a:rPr>
              <a:t>una</a:t>
            </a:r>
            <a:r>
              <a:rPr lang="en-US" sz="1200" dirty="0">
                <a:effectLst/>
              </a:rPr>
              <a:t> de las </a:t>
            </a:r>
            <a:r>
              <a:rPr lang="en-US" sz="1200" dirty="0" err="1">
                <a:effectLst/>
              </a:rPr>
              <a:t>partes</a:t>
            </a:r>
            <a:r>
              <a:rPr lang="en-US" sz="1200" dirty="0">
                <a:effectLst/>
              </a:rPr>
              <a:t> </a:t>
            </a:r>
            <a:r>
              <a:rPr lang="en-US" sz="1200" dirty="0" err="1">
                <a:effectLst/>
              </a:rPr>
              <a:t>contractuales</a:t>
            </a:r>
            <a:r>
              <a:rPr lang="en-US" sz="1200" dirty="0">
                <a:effectLst/>
              </a:rPr>
              <a:t> </a:t>
            </a:r>
            <a:r>
              <a:rPr lang="en-US" sz="1200" dirty="0" err="1">
                <a:effectLst/>
              </a:rPr>
              <a:t>tiene</a:t>
            </a:r>
            <a:r>
              <a:rPr lang="en-US" sz="1200" dirty="0">
                <a:effectLst/>
              </a:rPr>
              <a:t> </a:t>
            </a:r>
            <a:r>
              <a:rPr lang="en-US" sz="1200" dirty="0" err="1">
                <a:effectLst/>
              </a:rPr>
              <a:t>activos</a:t>
            </a:r>
            <a:r>
              <a:rPr lang="en-US" sz="1200" dirty="0">
                <a:effectLst/>
              </a:rPr>
              <a:t>, </a:t>
            </a:r>
            <a:r>
              <a:rPr lang="en-US" sz="1200" dirty="0" err="1">
                <a:effectLst/>
              </a:rPr>
              <a:t>pero</a:t>
            </a:r>
            <a:r>
              <a:rPr lang="en-US" sz="1200" dirty="0">
                <a:effectLst/>
              </a:rPr>
              <a:t> no </a:t>
            </a:r>
            <a:r>
              <a:rPr lang="en-US" sz="1200" dirty="0" err="1">
                <a:effectLst/>
              </a:rPr>
              <a:t>posee</a:t>
            </a:r>
            <a:r>
              <a:rPr lang="en-US" sz="1200" dirty="0">
                <a:effectLst/>
              </a:rPr>
              <a:t> la </a:t>
            </a:r>
            <a:r>
              <a:rPr lang="en-US" sz="1200" dirty="0" err="1">
                <a:effectLst/>
              </a:rPr>
              <a:t>liquidez</a:t>
            </a:r>
            <a:r>
              <a:rPr lang="en-US" sz="1200" dirty="0">
                <a:effectLst/>
              </a:rPr>
              <a:t> </a:t>
            </a:r>
            <a:r>
              <a:rPr lang="en-US" sz="1200" dirty="0" err="1">
                <a:effectLst/>
              </a:rPr>
              <a:t>suficiente</a:t>
            </a:r>
            <a:r>
              <a:rPr lang="en-US" sz="1200" dirty="0">
                <a:effectLst/>
              </a:rPr>
              <a:t> con la que </a:t>
            </a:r>
            <a:r>
              <a:rPr lang="en-US" sz="1200" dirty="0" err="1">
                <a:effectLst/>
              </a:rPr>
              <a:t>asumir</a:t>
            </a:r>
            <a:r>
              <a:rPr lang="en-US" sz="1200" dirty="0">
                <a:effectLst/>
              </a:rPr>
              <a:t> sus </a:t>
            </a:r>
            <a:r>
              <a:rPr lang="en-US" sz="1200" dirty="0" err="1">
                <a:effectLst/>
              </a:rPr>
              <a:t>obligaciones</a:t>
            </a:r>
            <a:r>
              <a:rPr lang="en-US" sz="1200" dirty="0">
                <a:effectLst/>
              </a:rPr>
              <a:t>. </a:t>
            </a:r>
            <a:r>
              <a:rPr lang="en-US" sz="1200" dirty="0" err="1">
                <a:effectLst/>
              </a:rPr>
              <a:t>Cuando</a:t>
            </a:r>
            <a:r>
              <a:rPr lang="en-US" sz="1200" dirty="0">
                <a:effectLst/>
              </a:rPr>
              <a:t> </a:t>
            </a:r>
            <a:r>
              <a:rPr lang="en-US" sz="1200" dirty="0" err="1">
                <a:effectLst/>
              </a:rPr>
              <a:t>una</a:t>
            </a:r>
            <a:r>
              <a:rPr lang="en-US" sz="1200" dirty="0">
                <a:effectLst/>
              </a:rPr>
              <a:t> </a:t>
            </a:r>
            <a:r>
              <a:rPr lang="en-US" sz="1200" dirty="0" err="1">
                <a:effectLst/>
              </a:rPr>
              <a:t>sociedad</a:t>
            </a:r>
            <a:r>
              <a:rPr lang="en-US" sz="1200" dirty="0">
                <a:effectLst/>
              </a:rPr>
              <a:t> no </a:t>
            </a:r>
            <a:r>
              <a:rPr lang="en-US" sz="1200" dirty="0" err="1">
                <a:effectLst/>
              </a:rPr>
              <a:t>puede</a:t>
            </a:r>
            <a:r>
              <a:rPr lang="en-US" sz="1200" dirty="0">
                <a:effectLst/>
              </a:rPr>
              <a:t> </a:t>
            </a:r>
            <a:r>
              <a:rPr lang="en-US" sz="1200" dirty="0" err="1">
                <a:effectLst/>
              </a:rPr>
              <a:t>hacer</a:t>
            </a:r>
            <a:r>
              <a:rPr lang="en-US" sz="1200" dirty="0">
                <a:effectLst/>
              </a:rPr>
              <a:t> </a:t>
            </a:r>
            <a:r>
              <a:rPr lang="en-US" sz="1200" dirty="0" err="1">
                <a:effectLst/>
              </a:rPr>
              <a:t>frente</a:t>
            </a:r>
            <a:r>
              <a:rPr lang="en-US" sz="1200" dirty="0">
                <a:effectLst/>
              </a:rPr>
              <a:t> a sus </a:t>
            </a:r>
            <a:r>
              <a:rPr lang="en-US" sz="1200" dirty="0" err="1">
                <a:effectLst/>
              </a:rPr>
              <a:t>deudas</a:t>
            </a:r>
            <a:r>
              <a:rPr lang="en-US" sz="1200" dirty="0">
                <a:effectLst/>
              </a:rPr>
              <a:t> a </a:t>
            </a:r>
            <a:r>
              <a:rPr lang="en-US" sz="1200" dirty="0" err="1">
                <a:effectLst/>
              </a:rPr>
              <a:t>corto</a:t>
            </a:r>
            <a:r>
              <a:rPr lang="en-US" sz="1200" dirty="0">
                <a:effectLst/>
              </a:rPr>
              <a:t> </a:t>
            </a:r>
            <a:r>
              <a:rPr lang="en-US" sz="1200" dirty="0" err="1">
                <a:effectLst/>
              </a:rPr>
              <a:t>plazo</a:t>
            </a:r>
            <a:r>
              <a:rPr lang="en-US" sz="1200" dirty="0">
                <a:effectLst/>
              </a:rPr>
              <a:t> </a:t>
            </a:r>
            <a:r>
              <a:rPr lang="en-US" sz="1200" dirty="0" err="1">
                <a:effectLst/>
              </a:rPr>
              <a:t>ni</a:t>
            </a:r>
            <a:r>
              <a:rPr lang="en-US" sz="1200" dirty="0">
                <a:effectLst/>
              </a:rPr>
              <a:t> </a:t>
            </a:r>
            <a:r>
              <a:rPr lang="en-US" sz="1200" dirty="0" err="1">
                <a:effectLst/>
              </a:rPr>
              <a:t>vendiendo</a:t>
            </a:r>
            <a:r>
              <a:rPr lang="en-US" sz="1200" dirty="0">
                <a:effectLst/>
              </a:rPr>
              <a:t> </a:t>
            </a:r>
            <a:r>
              <a:rPr lang="en-US" sz="1200" dirty="0" err="1">
                <a:effectLst/>
              </a:rPr>
              <a:t>su</a:t>
            </a:r>
            <a:r>
              <a:rPr lang="en-US" sz="1200" dirty="0">
                <a:effectLst/>
              </a:rPr>
              <a:t> </a:t>
            </a:r>
            <a:r>
              <a:rPr lang="en-US" sz="1200" dirty="0" err="1">
                <a:effectLst/>
              </a:rPr>
              <a:t>activo</a:t>
            </a:r>
            <a:r>
              <a:rPr lang="en-US" sz="1200" dirty="0">
                <a:effectLst/>
              </a:rPr>
              <a:t> </a:t>
            </a:r>
            <a:r>
              <a:rPr lang="en-US" sz="1200" dirty="0" err="1">
                <a:effectLst/>
              </a:rPr>
              <a:t>corriente</a:t>
            </a:r>
            <a:r>
              <a:rPr lang="en-US" sz="1200" dirty="0">
                <a:effectLst/>
              </a:rPr>
              <a:t>, </a:t>
            </a:r>
            <a:r>
              <a:rPr lang="en-US" sz="1200" dirty="0" err="1">
                <a:effectLst/>
              </a:rPr>
              <a:t>dicha</a:t>
            </a:r>
            <a:r>
              <a:rPr lang="en-US" sz="1200" dirty="0">
                <a:effectLst/>
              </a:rPr>
              <a:t> </a:t>
            </a:r>
            <a:r>
              <a:rPr lang="en-US" sz="1200" dirty="0" err="1">
                <a:effectLst/>
              </a:rPr>
              <a:t>sociedad</a:t>
            </a:r>
            <a:r>
              <a:rPr lang="en-US" sz="1200" dirty="0">
                <a:effectLst/>
              </a:rPr>
              <a:t> se </a:t>
            </a:r>
            <a:r>
              <a:rPr lang="en-US" sz="1200" dirty="0" err="1">
                <a:effectLst/>
              </a:rPr>
              <a:t>encuentra</a:t>
            </a:r>
            <a:r>
              <a:rPr lang="en-US" sz="1200" dirty="0">
                <a:effectLst/>
              </a:rPr>
              <a:t> ante </a:t>
            </a:r>
            <a:r>
              <a:rPr lang="en-US" sz="1200" dirty="0" err="1">
                <a:effectLst/>
              </a:rPr>
              <a:t>una</a:t>
            </a:r>
            <a:r>
              <a:rPr lang="en-US" sz="1200" dirty="0">
                <a:effectLst/>
              </a:rPr>
              <a:t> </a:t>
            </a:r>
            <a:r>
              <a:rPr lang="en-US" sz="1200" dirty="0" err="1">
                <a:effectLst/>
              </a:rPr>
              <a:t>situación</a:t>
            </a:r>
            <a:r>
              <a:rPr lang="en-US" sz="1200" dirty="0">
                <a:effectLst/>
              </a:rPr>
              <a:t> de </a:t>
            </a:r>
            <a:r>
              <a:rPr lang="en-US" sz="1200" dirty="0" err="1">
                <a:effectLst/>
              </a:rPr>
              <a:t>iliquidez</a:t>
            </a:r>
            <a:r>
              <a:rPr lang="en-US" sz="1200" dirty="0">
                <a:effectLst/>
              </a:rPr>
              <a:t>. </a:t>
            </a:r>
            <a:r>
              <a:rPr lang="en-US" sz="1200" dirty="0" err="1">
                <a:effectLst/>
              </a:rPr>
              <a:t>Además</a:t>
            </a:r>
            <a:r>
              <a:rPr lang="en-US" sz="1200" dirty="0">
                <a:effectLst/>
              </a:rPr>
              <a:t>, </a:t>
            </a:r>
            <a:r>
              <a:rPr lang="en-US" sz="1200" dirty="0" err="1">
                <a:effectLst/>
              </a:rPr>
              <a:t>también</a:t>
            </a:r>
            <a:r>
              <a:rPr lang="en-US" sz="1200" dirty="0">
                <a:effectLst/>
              </a:rPr>
              <a:t> </a:t>
            </a:r>
            <a:r>
              <a:rPr lang="en-US" sz="1200" dirty="0" err="1">
                <a:effectLst/>
              </a:rPr>
              <a:t>puede</a:t>
            </a:r>
            <a:r>
              <a:rPr lang="en-US" sz="1200" dirty="0">
                <a:effectLst/>
              </a:rPr>
              <a:t> </a:t>
            </a:r>
            <a:r>
              <a:rPr lang="en-US" sz="1200" dirty="0" err="1">
                <a:effectLst/>
              </a:rPr>
              <a:t>suceder</a:t>
            </a:r>
            <a:r>
              <a:rPr lang="en-US" sz="1200" dirty="0">
                <a:effectLst/>
              </a:rPr>
              <a:t> que </a:t>
            </a:r>
            <a:r>
              <a:rPr lang="en-US" sz="1200" dirty="0" err="1">
                <a:effectLst/>
              </a:rPr>
              <a:t>una</a:t>
            </a:r>
            <a:r>
              <a:rPr lang="en-US" sz="1200" dirty="0">
                <a:effectLst/>
              </a:rPr>
              <a:t> </a:t>
            </a:r>
            <a:r>
              <a:rPr lang="en-US" sz="1200" dirty="0" err="1">
                <a:effectLst/>
              </a:rPr>
              <a:t>empresa</a:t>
            </a:r>
            <a:r>
              <a:rPr lang="en-US" sz="1200" dirty="0">
                <a:effectLst/>
              </a:rPr>
              <a:t> </a:t>
            </a:r>
            <a:r>
              <a:rPr lang="en-US" sz="1200" dirty="0" err="1">
                <a:effectLst/>
              </a:rPr>
              <a:t>puede</a:t>
            </a:r>
            <a:r>
              <a:rPr lang="en-US" sz="1200" dirty="0">
                <a:effectLst/>
              </a:rPr>
              <a:t> </a:t>
            </a:r>
            <a:r>
              <a:rPr lang="en-US" sz="1200" dirty="0" err="1">
                <a:effectLst/>
              </a:rPr>
              <a:t>encontrarse</a:t>
            </a:r>
            <a:r>
              <a:rPr lang="en-US" sz="1200" dirty="0">
                <a:effectLst/>
              </a:rPr>
              <a:t> </a:t>
            </a:r>
            <a:r>
              <a:rPr lang="en-US" sz="1200" dirty="0" err="1">
                <a:effectLst/>
              </a:rPr>
              <a:t>en</a:t>
            </a:r>
            <a:r>
              <a:rPr lang="en-US" sz="1200" dirty="0">
                <a:effectLst/>
              </a:rPr>
              <a:t> </a:t>
            </a:r>
            <a:r>
              <a:rPr lang="en-US" sz="1200" dirty="0" err="1">
                <a:effectLst/>
              </a:rPr>
              <a:t>una</a:t>
            </a:r>
            <a:r>
              <a:rPr lang="en-US" sz="1200" dirty="0">
                <a:effectLst/>
              </a:rPr>
              <a:t> </a:t>
            </a:r>
            <a:r>
              <a:rPr lang="en-US" sz="1200" dirty="0" err="1">
                <a:effectLst/>
              </a:rPr>
              <a:t>fase</a:t>
            </a:r>
            <a:r>
              <a:rPr lang="en-US" sz="1200" dirty="0">
                <a:effectLst/>
              </a:rPr>
              <a:t> de </a:t>
            </a:r>
            <a:r>
              <a:rPr lang="en-US" sz="1200" dirty="0" err="1">
                <a:effectLst/>
              </a:rPr>
              <a:t>continuas</a:t>
            </a:r>
            <a:r>
              <a:rPr lang="en-US" sz="1200" dirty="0">
                <a:effectLst/>
              </a:rPr>
              <a:t> </a:t>
            </a:r>
            <a:r>
              <a:rPr lang="en-US" sz="1200" dirty="0" err="1">
                <a:effectLst/>
              </a:rPr>
              <a:t>pérdidas</a:t>
            </a:r>
            <a:r>
              <a:rPr lang="en-US" sz="1200" dirty="0">
                <a:effectLst/>
              </a:rPr>
              <a:t> de </a:t>
            </a:r>
            <a:r>
              <a:rPr lang="en-US" sz="1200" dirty="0" err="1">
                <a:effectLst/>
              </a:rPr>
              <a:t>cartera</a:t>
            </a:r>
            <a:r>
              <a:rPr lang="en-US" sz="1200" dirty="0">
                <a:effectLst/>
              </a:rPr>
              <a:t>, hasta que </a:t>
            </a:r>
            <a:r>
              <a:rPr lang="en-US" sz="1200" dirty="0" err="1">
                <a:effectLst/>
              </a:rPr>
              <a:t>llega</a:t>
            </a:r>
            <a:r>
              <a:rPr lang="en-US" sz="1200" dirty="0">
                <a:effectLst/>
              </a:rPr>
              <a:t> </a:t>
            </a:r>
            <a:r>
              <a:rPr lang="en-US" sz="1200" dirty="0" err="1">
                <a:effectLst/>
              </a:rPr>
              <a:t>el</a:t>
            </a:r>
            <a:r>
              <a:rPr lang="en-US" sz="1200" dirty="0">
                <a:effectLst/>
              </a:rPr>
              <a:t> </a:t>
            </a:r>
            <a:r>
              <a:rPr lang="en-US" sz="1200" dirty="0" err="1">
                <a:effectLst/>
              </a:rPr>
              <a:t>momento</a:t>
            </a:r>
            <a:r>
              <a:rPr lang="en-US" sz="1200" dirty="0">
                <a:effectLst/>
              </a:rPr>
              <a:t> que no </a:t>
            </a:r>
            <a:r>
              <a:rPr lang="en-US" sz="1200" dirty="0" err="1">
                <a:effectLst/>
              </a:rPr>
              <a:t>puede</a:t>
            </a:r>
            <a:r>
              <a:rPr lang="en-US" sz="1200" dirty="0">
                <a:effectLst/>
              </a:rPr>
              <a:t> </a:t>
            </a:r>
            <a:r>
              <a:rPr lang="en-US" sz="1200" dirty="0" err="1">
                <a:effectLst/>
              </a:rPr>
              <a:t>pagar</a:t>
            </a:r>
            <a:r>
              <a:rPr lang="en-US" sz="1200" dirty="0">
                <a:effectLst/>
              </a:rPr>
              <a:t> a sus </a:t>
            </a:r>
            <a:r>
              <a:rPr lang="en-US" sz="1200" dirty="0" err="1">
                <a:effectLst/>
              </a:rPr>
              <a:t>trabajadores</a:t>
            </a:r>
            <a:r>
              <a:rPr lang="en-US" sz="1200" dirty="0">
                <a:effectLst/>
              </a:rPr>
              <a:t>.</a:t>
            </a:r>
          </a:p>
          <a:p>
            <a:pPr marL="285750" marR="0" indent="-228600">
              <a:lnSpc>
                <a:spcPct val="90000"/>
              </a:lnSpc>
              <a:spcBef>
                <a:spcPts val="1000"/>
              </a:spcBef>
              <a:spcAft>
                <a:spcPts val="1000"/>
              </a:spcAft>
              <a:buFont typeface="Arial" panose="020B0604020202020204" pitchFamily="34" charset="0"/>
              <a:buChar char="•"/>
            </a:pPr>
            <a:r>
              <a:rPr lang="en-US" sz="1200" b="1" dirty="0" err="1">
                <a:effectLst/>
              </a:rPr>
              <a:t>Riesgo</a:t>
            </a:r>
            <a:r>
              <a:rPr lang="en-US" sz="1200" b="1" dirty="0">
                <a:effectLst/>
              </a:rPr>
              <a:t> de mercado:</a:t>
            </a:r>
            <a:r>
              <a:rPr lang="en-US" sz="1200" dirty="0">
                <a:effectLst/>
              </a:rPr>
              <a:t> Es </a:t>
            </a:r>
            <a:r>
              <a:rPr lang="en-US" sz="1200" dirty="0" err="1">
                <a:effectLst/>
              </a:rPr>
              <a:t>el</a:t>
            </a:r>
            <a:r>
              <a:rPr lang="en-US" sz="1200" dirty="0">
                <a:effectLst/>
              </a:rPr>
              <a:t> que </a:t>
            </a:r>
            <a:r>
              <a:rPr lang="en-US" sz="1200" dirty="0" err="1">
                <a:effectLst/>
              </a:rPr>
              <a:t>nos</a:t>
            </a:r>
            <a:r>
              <a:rPr lang="en-US" sz="1200" dirty="0">
                <a:effectLst/>
              </a:rPr>
              <a:t> </a:t>
            </a:r>
            <a:r>
              <a:rPr lang="en-US" sz="1200" dirty="0" err="1">
                <a:effectLst/>
              </a:rPr>
              <a:t>encontramos</a:t>
            </a:r>
            <a:r>
              <a:rPr lang="en-US" sz="1200" dirty="0">
                <a:effectLst/>
              </a:rPr>
              <a:t> </a:t>
            </a:r>
            <a:r>
              <a:rPr lang="en-US" sz="1200" dirty="0" err="1">
                <a:effectLst/>
              </a:rPr>
              <a:t>en</a:t>
            </a:r>
            <a:r>
              <a:rPr lang="en-US" sz="1200" dirty="0">
                <a:effectLst/>
              </a:rPr>
              <a:t> las </a:t>
            </a:r>
            <a:r>
              <a:rPr lang="en-US" sz="1200" dirty="0" err="1">
                <a:effectLst/>
              </a:rPr>
              <a:t>operaciones</a:t>
            </a:r>
            <a:r>
              <a:rPr lang="en-US" sz="1200" dirty="0">
                <a:effectLst/>
              </a:rPr>
              <a:t> </a:t>
            </a:r>
            <a:r>
              <a:rPr lang="en-US" sz="1200" dirty="0" err="1">
                <a:effectLst/>
              </a:rPr>
              <a:t>enmarcadas</a:t>
            </a:r>
            <a:r>
              <a:rPr lang="en-US" sz="1200" dirty="0">
                <a:effectLst/>
              </a:rPr>
              <a:t> </a:t>
            </a:r>
            <a:r>
              <a:rPr lang="en-US" sz="1200" dirty="0" err="1">
                <a:effectLst/>
              </a:rPr>
              <a:t>en</a:t>
            </a:r>
            <a:r>
              <a:rPr lang="en-US" sz="1200" dirty="0">
                <a:effectLst/>
              </a:rPr>
              <a:t> </a:t>
            </a:r>
            <a:r>
              <a:rPr lang="en-US" sz="1200" dirty="0" err="1">
                <a:effectLst/>
              </a:rPr>
              <a:t>los</a:t>
            </a:r>
            <a:r>
              <a:rPr lang="en-US" sz="1200" dirty="0">
                <a:effectLst/>
              </a:rPr>
              <a:t> mercados </a:t>
            </a:r>
            <a:r>
              <a:rPr lang="en-US" sz="1200" dirty="0" err="1">
                <a:effectLst/>
              </a:rPr>
              <a:t>financieros</a:t>
            </a:r>
            <a:r>
              <a:rPr lang="en-US" sz="1200" dirty="0">
                <a:effectLst/>
              </a:rPr>
              <a:t>. La </a:t>
            </a:r>
            <a:r>
              <a:rPr lang="en-US" sz="1200" dirty="0" err="1">
                <a:effectLst/>
              </a:rPr>
              <a:t>variación</a:t>
            </a:r>
            <a:r>
              <a:rPr lang="en-US" sz="1200" dirty="0">
                <a:effectLst/>
              </a:rPr>
              <a:t> de </a:t>
            </a:r>
            <a:r>
              <a:rPr lang="en-US" sz="1200" dirty="0" err="1">
                <a:effectLst/>
              </a:rPr>
              <a:t>precios</a:t>
            </a:r>
            <a:r>
              <a:rPr lang="en-US" sz="1200" dirty="0">
                <a:effectLst/>
              </a:rPr>
              <a:t> </a:t>
            </a:r>
            <a:r>
              <a:rPr lang="en-US" sz="1200" dirty="0" err="1">
                <a:effectLst/>
              </a:rPr>
              <a:t>puede</a:t>
            </a:r>
            <a:r>
              <a:rPr lang="en-US" sz="1200" dirty="0">
                <a:effectLst/>
              </a:rPr>
              <a:t> </a:t>
            </a:r>
            <a:r>
              <a:rPr lang="en-US" sz="1200" dirty="0" err="1">
                <a:effectLst/>
              </a:rPr>
              <a:t>presentarse</a:t>
            </a:r>
            <a:r>
              <a:rPr lang="en-US" sz="1200" dirty="0">
                <a:effectLst/>
              </a:rPr>
              <a:t> a causa de </a:t>
            </a:r>
            <a:r>
              <a:rPr lang="en-US" sz="1200" dirty="0" err="1">
                <a:effectLst/>
              </a:rPr>
              <a:t>diferentes</a:t>
            </a:r>
            <a:r>
              <a:rPr lang="en-US" sz="1200" dirty="0">
                <a:effectLst/>
              </a:rPr>
              <a:t> </a:t>
            </a:r>
            <a:r>
              <a:rPr lang="en-US" sz="1200" dirty="0" err="1">
                <a:effectLst/>
              </a:rPr>
              <a:t>factores</a:t>
            </a:r>
            <a:r>
              <a:rPr lang="en-US" sz="1200" dirty="0">
                <a:effectLst/>
              </a:rPr>
              <a:t>; </a:t>
            </a:r>
            <a:r>
              <a:rPr lang="en-US" sz="1200" dirty="0" err="1">
                <a:effectLst/>
              </a:rPr>
              <a:t>moneda</a:t>
            </a:r>
            <a:r>
              <a:rPr lang="en-US" sz="1200" dirty="0">
                <a:effectLst/>
              </a:rPr>
              <a:t>, </a:t>
            </a:r>
            <a:r>
              <a:rPr lang="en-US" sz="1200" dirty="0" err="1">
                <a:effectLst/>
              </a:rPr>
              <a:t>tasas</a:t>
            </a:r>
            <a:r>
              <a:rPr lang="en-US" sz="1200" dirty="0">
                <a:effectLst/>
              </a:rPr>
              <a:t> o </a:t>
            </a:r>
            <a:r>
              <a:rPr lang="en-US" sz="1200" dirty="0" err="1">
                <a:effectLst/>
              </a:rPr>
              <a:t>cotización</a:t>
            </a:r>
            <a:r>
              <a:rPr lang="en-US" sz="1200" dirty="0">
                <a:effectLst/>
              </a:rPr>
              <a:t> del </a:t>
            </a:r>
            <a:r>
              <a:rPr lang="en-US" sz="1200" dirty="0" err="1">
                <a:effectLst/>
              </a:rPr>
              <a:t>instrumento</a:t>
            </a:r>
            <a:r>
              <a:rPr lang="en-US" sz="1200" dirty="0">
                <a:effectLst/>
              </a:rPr>
              <a:t>.</a:t>
            </a:r>
          </a:p>
        </p:txBody>
      </p:sp>
    </p:spTree>
    <p:extLst>
      <p:ext uri="{BB962C8B-B14F-4D97-AF65-F5344CB8AC3E}">
        <p14:creationId xmlns:p14="http://schemas.microsoft.com/office/powerpoint/2010/main" val="113178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9F05A-4BD1-1246-B420-B341AC1DA6D0}"/>
              </a:ext>
            </a:extLst>
          </p:cNvPr>
          <p:cNvSpPr>
            <a:spLocks noGrp="1"/>
          </p:cNvSpPr>
          <p:nvPr>
            <p:ph type="title"/>
          </p:nvPr>
        </p:nvSpPr>
        <p:spPr>
          <a:xfrm>
            <a:off x="838200" y="1641752"/>
            <a:ext cx="4391024" cy="1323439"/>
          </a:xfrm>
        </p:spPr>
        <p:txBody>
          <a:bodyPr vert="horz" lIns="91440" tIns="45720" rIns="91440" bIns="45720" rtlCol="0" anchor="t">
            <a:normAutofit/>
          </a:bodyPr>
          <a:lstStyle/>
          <a:p>
            <a:r>
              <a:rPr lang="en-US" sz="4000" b="1" kern="1200" dirty="0" err="1">
                <a:solidFill>
                  <a:schemeClr val="bg1"/>
                </a:solidFill>
                <a:effectLst/>
                <a:latin typeface="+mj-lt"/>
                <a:ea typeface="+mj-ea"/>
                <a:cs typeface="+mj-cs"/>
              </a:rPr>
              <a:t>Riesgo</a:t>
            </a:r>
            <a:r>
              <a:rPr lang="en-US" sz="4000" b="1" kern="1200" dirty="0">
                <a:solidFill>
                  <a:schemeClr val="bg1"/>
                </a:solidFill>
                <a:effectLst/>
                <a:latin typeface="+mj-lt"/>
                <a:ea typeface="+mj-ea"/>
                <a:cs typeface="+mj-cs"/>
              </a:rPr>
              <a:t> del Mercado</a:t>
            </a:r>
            <a:endParaRPr lang="en-US" sz="4000" kern="1200" dirty="0">
              <a:solidFill>
                <a:schemeClr val="bg1"/>
              </a:solidFill>
              <a:latin typeface="+mj-lt"/>
              <a:ea typeface="+mj-ea"/>
              <a:cs typeface="+mj-cs"/>
            </a:endParaRPr>
          </a:p>
        </p:txBody>
      </p:sp>
      <p:sp>
        <p:nvSpPr>
          <p:cNvPr id="4" name="TextBox 3">
            <a:extLst>
              <a:ext uri="{FF2B5EF4-FFF2-40B4-BE49-F238E27FC236}">
                <a16:creationId xmlns:a16="http://schemas.microsoft.com/office/drawing/2014/main" id="{C44A3D0F-9265-FA41-A6D4-BFA62263F20A}"/>
              </a:ext>
            </a:extLst>
          </p:cNvPr>
          <p:cNvSpPr txBox="1"/>
          <p:nvPr/>
        </p:nvSpPr>
        <p:spPr>
          <a:xfrm>
            <a:off x="838200" y="3146400"/>
            <a:ext cx="4391024" cy="2454300"/>
          </a:xfrm>
          <a:prstGeom prst="rect">
            <a:avLst/>
          </a:prstGeom>
        </p:spPr>
        <p:txBody>
          <a:bodyPr vert="horz" lIns="91440" tIns="45720" rIns="91440" bIns="45720" rtlCol="0">
            <a:normAutofit lnSpcReduction="10000"/>
          </a:bodyPr>
          <a:lstStyle/>
          <a:p>
            <a:pPr marR="0">
              <a:lnSpc>
                <a:spcPct val="90000"/>
              </a:lnSpc>
              <a:spcBef>
                <a:spcPts val="1000"/>
              </a:spcBef>
              <a:spcAft>
                <a:spcPts val="1000"/>
              </a:spcAft>
            </a:pPr>
            <a:r>
              <a:rPr lang="en-US" sz="1000" dirty="0" err="1">
                <a:solidFill>
                  <a:schemeClr val="bg1">
                    <a:alpha val="80000"/>
                  </a:schemeClr>
                </a:solidFill>
                <a:effectLst/>
              </a:rPr>
              <a:t>Dentro</a:t>
            </a:r>
            <a:r>
              <a:rPr lang="en-US" sz="1000" dirty="0">
                <a:solidFill>
                  <a:schemeClr val="bg1">
                    <a:alpha val="80000"/>
                  </a:schemeClr>
                </a:solidFill>
                <a:effectLst/>
              </a:rPr>
              <a:t> de </a:t>
            </a:r>
            <a:r>
              <a:rPr lang="en-US" sz="1000" dirty="0" err="1">
                <a:solidFill>
                  <a:schemeClr val="bg1">
                    <a:alpha val="80000"/>
                  </a:schemeClr>
                </a:solidFill>
                <a:effectLst/>
              </a:rPr>
              <a:t>este</a:t>
            </a:r>
            <a:r>
              <a:rPr lang="en-US" sz="1000" dirty="0">
                <a:solidFill>
                  <a:schemeClr val="bg1">
                    <a:alpha val="80000"/>
                  </a:schemeClr>
                </a:solidFill>
                <a:effectLst/>
              </a:rPr>
              <a:t> </a:t>
            </a:r>
            <a:r>
              <a:rPr lang="en-US" sz="1000" dirty="0" err="1">
                <a:solidFill>
                  <a:schemeClr val="bg1">
                    <a:alpha val="80000"/>
                  </a:schemeClr>
                </a:solidFill>
                <a:effectLst/>
              </a:rPr>
              <a:t>tipo</a:t>
            </a:r>
            <a:r>
              <a:rPr lang="en-US" sz="1000" dirty="0">
                <a:solidFill>
                  <a:schemeClr val="bg1">
                    <a:alpha val="80000"/>
                  </a:schemeClr>
                </a:solidFill>
                <a:effectLst/>
              </a:rPr>
              <a:t> de </a:t>
            </a:r>
            <a:r>
              <a:rPr lang="en-US" sz="1000" dirty="0" err="1">
                <a:solidFill>
                  <a:schemeClr val="bg1">
                    <a:alpha val="80000"/>
                  </a:schemeClr>
                </a:solidFill>
                <a:effectLst/>
              </a:rPr>
              <a:t>riesgos</a:t>
            </a:r>
            <a:r>
              <a:rPr lang="en-US" sz="1000" dirty="0">
                <a:solidFill>
                  <a:schemeClr val="bg1">
                    <a:alpha val="80000"/>
                  </a:schemeClr>
                </a:solidFill>
                <a:effectLst/>
              </a:rPr>
              <a:t>, </a:t>
            </a:r>
            <a:r>
              <a:rPr lang="en-US" sz="1000" dirty="0" err="1">
                <a:solidFill>
                  <a:schemeClr val="bg1">
                    <a:alpha val="80000"/>
                  </a:schemeClr>
                </a:solidFill>
                <a:effectLst/>
              </a:rPr>
              <a:t>distinguimos</a:t>
            </a:r>
            <a:r>
              <a:rPr lang="en-US" sz="1000" dirty="0">
                <a:solidFill>
                  <a:schemeClr val="bg1">
                    <a:alpha val="80000"/>
                  </a:schemeClr>
                </a:solidFill>
                <a:effectLst/>
              </a:rPr>
              <a:t> </a:t>
            </a:r>
            <a:r>
              <a:rPr lang="en-US" sz="1000" dirty="0" err="1">
                <a:solidFill>
                  <a:schemeClr val="bg1">
                    <a:alpha val="80000"/>
                  </a:schemeClr>
                </a:solidFill>
                <a:effectLst/>
              </a:rPr>
              <a:t>tres</a:t>
            </a:r>
            <a:r>
              <a:rPr lang="en-US" sz="1000" dirty="0">
                <a:solidFill>
                  <a:schemeClr val="bg1">
                    <a:alpha val="80000"/>
                  </a:schemeClr>
                </a:solidFill>
                <a:effectLst/>
              </a:rPr>
              <a:t> </a:t>
            </a:r>
            <a:r>
              <a:rPr lang="en-US" sz="1000" dirty="0" err="1">
                <a:solidFill>
                  <a:schemeClr val="bg1">
                    <a:alpha val="80000"/>
                  </a:schemeClr>
                </a:solidFill>
                <a:effectLst/>
              </a:rPr>
              <a:t>tipos</a:t>
            </a:r>
            <a:r>
              <a:rPr lang="en-US" sz="1000" dirty="0">
                <a:solidFill>
                  <a:schemeClr val="bg1">
                    <a:alpha val="80000"/>
                  </a:schemeClr>
                </a:solidFill>
                <a:effectLst/>
              </a:rPr>
              <a:t> de </a:t>
            </a:r>
            <a:r>
              <a:rPr lang="en-US" sz="1000" dirty="0" err="1">
                <a:solidFill>
                  <a:schemeClr val="bg1">
                    <a:alpha val="80000"/>
                  </a:schemeClr>
                </a:solidFill>
                <a:effectLst/>
              </a:rPr>
              <a:t>riesgo</a:t>
            </a:r>
            <a:r>
              <a:rPr lang="en-US" sz="1000" dirty="0">
                <a:solidFill>
                  <a:schemeClr val="bg1">
                    <a:alpha val="80000"/>
                  </a:schemeClr>
                </a:solidFill>
                <a:effectLst/>
              </a:rPr>
              <a:t> </a:t>
            </a:r>
            <a:r>
              <a:rPr lang="en-US" sz="1000" dirty="0" err="1">
                <a:solidFill>
                  <a:schemeClr val="bg1">
                    <a:alpha val="80000"/>
                  </a:schemeClr>
                </a:solidFill>
                <a:effectLst/>
              </a:rPr>
              <a:t>en</a:t>
            </a:r>
            <a:r>
              <a:rPr lang="en-US" sz="1000" dirty="0">
                <a:solidFill>
                  <a:schemeClr val="bg1">
                    <a:alpha val="80000"/>
                  </a:schemeClr>
                </a:solidFill>
                <a:effectLst/>
              </a:rPr>
              <a:t> </a:t>
            </a:r>
            <a:r>
              <a:rPr lang="en-US" sz="1000" dirty="0" err="1">
                <a:solidFill>
                  <a:schemeClr val="bg1">
                    <a:alpha val="80000"/>
                  </a:schemeClr>
                </a:solidFill>
                <a:effectLst/>
              </a:rPr>
              <a:t>función</a:t>
            </a:r>
            <a:r>
              <a:rPr lang="en-US" sz="1000" dirty="0">
                <a:solidFill>
                  <a:schemeClr val="bg1">
                    <a:alpha val="80000"/>
                  </a:schemeClr>
                </a:solidFill>
                <a:effectLst/>
              </a:rPr>
              <a:t> de las </a:t>
            </a:r>
            <a:r>
              <a:rPr lang="en-US" sz="1000" dirty="0" err="1">
                <a:solidFill>
                  <a:schemeClr val="bg1">
                    <a:alpha val="80000"/>
                  </a:schemeClr>
                </a:solidFill>
                <a:effectLst/>
              </a:rPr>
              <a:t>condiciones</a:t>
            </a:r>
            <a:r>
              <a:rPr lang="en-US" sz="1000" dirty="0">
                <a:solidFill>
                  <a:schemeClr val="bg1">
                    <a:alpha val="80000"/>
                  </a:schemeClr>
                </a:solidFill>
                <a:effectLst/>
              </a:rPr>
              <a:t> de mercado:</a:t>
            </a:r>
          </a:p>
          <a:p>
            <a:pPr marL="0" marR="0" indent="-228600">
              <a:lnSpc>
                <a:spcPct val="90000"/>
              </a:lnSpc>
              <a:spcBef>
                <a:spcPts val="1000"/>
              </a:spcBef>
              <a:spcAft>
                <a:spcPts val="1000"/>
              </a:spcAft>
              <a:buFont typeface="Arial" panose="020B0604020202020204" pitchFamily="34" charset="0"/>
              <a:buChar char="•"/>
            </a:pPr>
            <a:endParaRPr lang="en-US" sz="1600" dirty="0">
              <a:solidFill>
                <a:schemeClr val="bg1">
                  <a:alpha val="80000"/>
                </a:schemeClr>
              </a:solidFill>
              <a:effectLst/>
            </a:endParaRPr>
          </a:p>
          <a:p>
            <a:pPr marL="342900" marR="0" lvl="0" indent="-228600">
              <a:lnSpc>
                <a:spcPct val="90000"/>
              </a:lnSpc>
              <a:spcBef>
                <a:spcPts val="1000"/>
              </a:spcBef>
              <a:spcAft>
                <a:spcPts val="1000"/>
              </a:spcAft>
              <a:buFont typeface="Arial" panose="020B0604020202020204" pitchFamily="34" charset="0"/>
              <a:buChar char="•"/>
            </a:pPr>
            <a:r>
              <a:rPr lang="en-US" sz="1000" dirty="0" err="1">
                <a:solidFill>
                  <a:schemeClr val="bg1">
                    <a:alpha val="80000"/>
                  </a:schemeClr>
                </a:solidFill>
                <a:effectLst/>
              </a:rPr>
              <a:t>Riesgo</a:t>
            </a:r>
            <a:r>
              <a:rPr lang="en-US" sz="1000" dirty="0">
                <a:solidFill>
                  <a:schemeClr val="bg1">
                    <a:alpha val="80000"/>
                  </a:schemeClr>
                </a:solidFill>
                <a:effectLst/>
              </a:rPr>
              <a:t> de </a:t>
            </a:r>
            <a:r>
              <a:rPr lang="en-US" sz="1000" dirty="0" err="1">
                <a:solidFill>
                  <a:schemeClr val="bg1">
                    <a:alpha val="80000"/>
                  </a:schemeClr>
                </a:solidFill>
                <a:effectLst/>
              </a:rPr>
              <a:t>cambio</a:t>
            </a:r>
            <a:r>
              <a:rPr lang="en-US" sz="1000" dirty="0">
                <a:solidFill>
                  <a:schemeClr val="bg1">
                    <a:alpha val="80000"/>
                  </a:schemeClr>
                </a:solidFill>
                <a:effectLst/>
              </a:rPr>
              <a:t>: </a:t>
            </a:r>
            <a:r>
              <a:rPr lang="en-US" sz="1000" dirty="0" err="1">
                <a:solidFill>
                  <a:schemeClr val="bg1">
                    <a:alpha val="80000"/>
                  </a:schemeClr>
                </a:solidFill>
                <a:effectLst/>
              </a:rPr>
              <a:t>está</a:t>
            </a:r>
            <a:r>
              <a:rPr lang="en-US" sz="1000" dirty="0">
                <a:solidFill>
                  <a:schemeClr val="bg1">
                    <a:alpha val="80000"/>
                  </a:schemeClr>
                </a:solidFill>
                <a:effectLst/>
              </a:rPr>
              <a:t> </a:t>
            </a:r>
            <a:r>
              <a:rPr lang="en-US" sz="1000" dirty="0" err="1">
                <a:solidFill>
                  <a:schemeClr val="bg1">
                    <a:alpha val="80000"/>
                  </a:schemeClr>
                </a:solidFill>
                <a:effectLst/>
              </a:rPr>
              <a:t>asociado</a:t>
            </a:r>
            <a:r>
              <a:rPr lang="en-US" sz="1000" dirty="0">
                <a:solidFill>
                  <a:schemeClr val="bg1">
                    <a:alpha val="80000"/>
                  </a:schemeClr>
                </a:solidFill>
                <a:effectLst/>
              </a:rPr>
              <a:t> a la </a:t>
            </a:r>
            <a:r>
              <a:rPr lang="en-US" sz="1000" dirty="0" err="1">
                <a:solidFill>
                  <a:schemeClr val="bg1">
                    <a:alpha val="80000"/>
                  </a:schemeClr>
                </a:solidFill>
                <a:effectLst/>
              </a:rPr>
              <a:t>fluctuación</a:t>
            </a:r>
            <a:r>
              <a:rPr lang="en-US" sz="1000" dirty="0">
                <a:solidFill>
                  <a:schemeClr val="bg1">
                    <a:alpha val="80000"/>
                  </a:schemeClr>
                </a:solidFill>
                <a:effectLst/>
              </a:rPr>
              <a:t> del </a:t>
            </a:r>
            <a:r>
              <a:rPr lang="en-US" sz="1000" dirty="0" err="1">
                <a:solidFill>
                  <a:schemeClr val="bg1">
                    <a:alpha val="80000"/>
                  </a:schemeClr>
                </a:solidFill>
                <a:effectLst/>
              </a:rPr>
              <a:t>tipo</a:t>
            </a:r>
            <a:r>
              <a:rPr lang="en-US" sz="1000" dirty="0">
                <a:solidFill>
                  <a:schemeClr val="bg1">
                    <a:alpha val="80000"/>
                  </a:schemeClr>
                </a:solidFill>
                <a:effectLst/>
              </a:rPr>
              <a:t> de </a:t>
            </a:r>
            <a:r>
              <a:rPr lang="en-US" sz="1000" dirty="0" err="1">
                <a:solidFill>
                  <a:schemeClr val="bg1">
                    <a:alpha val="80000"/>
                  </a:schemeClr>
                </a:solidFill>
                <a:effectLst/>
              </a:rPr>
              <a:t>cambio</a:t>
            </a:r>
            <a:r>
              <a:rPr lang="en-US" sz="1000" dirty="0">
                <a:solidFill>
                  <a:schemeClr val="bg1">
                    <a:alpha val="80000"/>
                  </a:schemeClr>
                </a:solidFill>
                <a:effectLst/>
              </a:rPr>
              <a:t> de </a:t>
            </a:r>
            <a:r>
              <a:rPr lang="en-US" sz="1000" dirty="0" err="1">
                <a:solidFill>
                  <a:schemeClr val="bg1">
                    <a:alpha val="80000"/>
                  </a:schemeClr>
                </a:solidFill>
                <a:effectLst/>
              </a:rPr>
              <a:t>una</a:t>
            </a:r>
            <a:r>
              <a:rPr lang="en-US" sz="1000" dirty="0">
                <a:solidFill>
                  <a:schemeClr val="bg1">
                    <a:alpha val="80000"/>
                  </a:schemeClr>
                </a:solidFill>
                <a:effectLst/>
              </a:rPr>
              <a:t> </a:t>
            </a:r>
            <a:r>
              <a:rPr lang="en-US" sz="1000" dirty="0" err="1">
                <a:solidFill>
                  <a:schemeClr val="bg1">
                    <a:alpha val="80000"/>
                  </a:schemeClr>
                </a:solidFill>
                <a:effectLst/>
              </a:rPr>
              <a:t>moneda</a:t>
            </a:r>
            <a:r>
              <a:rPr lang="en-US" sz="1000" dirty="0">
                <a:solidFill>
                  <a:schemeClr val="bg1">
                    <a:alpha val="80000"/>
                  </a:schemeClr>
                </a:solidFill>
                <a:effectLst/>
              </a:rPr>
              <a:t> </a:t>
            </a:r>
            <a:r>
              <a:rPr lang="en-US" sz="1000" dirty="0" err="1">
                <a:solidFill>
                  <a:schemeClr val="bg1">
                    <a:alpha val="80000"/>
                  </a:schemeClr>
                </a:solidFill>
                <a:effectLst/>
              </a:rPr>
              <a:t>frente</a:t>
            </a:r>
            <a:r>
              <a:rPr lang="en-US" sz="1000" dirty="0">
                <a:solidFill>
                  <a:schemeClr val="bg1">
                    <a:alpha val="80000"/>
                  </a:schemeClr>
                </a:solidFill>
                <a:effectLst/>
              </a:rPr>
              <a:t> a </a:t>
            </a:r>
            <a:r>
              <a:rPr lang="en-US" sz="1000" dirty="0" err="1">
                <a:solidFill>
                  <a:schemeClr val="bg1">
                    <a:alpha val="80000"/>
                  </a:schemeClr>
                </a:solidFill>
                <a:effectLst/>
              </a:rPr>
              <a:t>otra</a:t>
            </a:r>
            <a:r>
              <a:rPr lang="en-US" sz="1000" dirty="0">
                <a:solidFill>
                  <a:schemeClr val="bg1">
                    <a:alpha val="80000"/>
                  </a:schemeClr>
                </a:solidFill>
                <a:effectLst/>
              </a:rPr>
              <a:t> y </a:t>
            </a:r>
            <a:r>
              <a:rPr lang="en-US" sz="1000" dirty="0" err="1">
                <a:solidFill>
                  <a:schemeClr val="bg1">
                    <a:alpha val="80000"/>
                  </a:schemeClr>
                </a:solidFill>
                <a:effectLst/>
              </a:rPr>
              <a:t>afecta</a:t>
            </a:r>
            <a:r>
              <a:rPr lang="en-US" sz="1000" dirty="0">
                <a:solidFill>
                  <a:schemeClr val="bg1">
                    <a:alpha val="80000"/>
                  </a:schemeClr>
                </a:solidFill>
                <a:effectLst/>
              </a:rPr>
              <a:t> </a:t>
            </a:r>
            <a:r>
              <a:rPr lang="en-US" sz="1000" dirty="0" err="1">
                <a:solidFill>
                  <a:schemeClr val="bg1">
                    <a:alpha val="80000"/>
                  </a:schemeClr>
                </a:solidFill>
                <a:effectLst/>
              </a:rPr>
              <a:t>fundamentalmente</a:t>
            </a:r>
            <a:r>
              <a:rPr lang="en-US" sz="1000" dirty="0">
                <a:solidFill>
                  <a:schemeClr val="bg1">
                    <a:alpha val="80000"/>
                  </a:schemeClr>
                </a:solidFill>
                <a:effectLst/>
              </a:rPr>
              <a:t> a personas con </a:t>
            </a:r>
            <a:r>
              <a:rPr lang="en-US" sz="1000" dirty="0" err="1">
                <a:solidFill>
                  <a:schemeClr val="bg1">
                    <a:alpha val="80000"/>
                  </a:schemeClr>
                </a:solidFill>
                <a:effectLst/>
              </a:rPr>
              <a:t>inversiones</a:t>
            </a:r>
            <a:r>
              <a:rPr lang="en-US" sz="1000" dirty="0">
                <a:solidFill>
                  <a:schemeClr val="bg1">
                    <a:alpha val="80000"/>
                  </a:schemeClr>
                </a:solidFill>
                <a:effectLst/>
              </a:rPr>
              <a:t> que </a:t>
            </a:r>
            <a:r>
              <a:rPr lang="en-US" sz="1000" dirty="0" err="1">
                <a:solidFill>
                  <a:schemeClr val="bg1">
                    <a:alpha val="80000"/>
                  </a:schemeClr>
                </a:solidFill>
                <a:effectLst/>
              </a:rPr>
              <a:t>impliquen</a:t>
            </a:r>
            <a:r>
              <a:rPr lang="en-US" sz="1000" dirty="0">
                <a:solidFill>
                  <a:schemeClr val="bg1">
                    <a:alpha val="80000"/>
                  </a:schemeClr>
                </a:solidFill>
                <a:effectLst/>
              </a:rPr>
              <a:t> un </a:t>
            </a:r>
            <a:r>
              <a:rPr lang="en-US" sz="1000" dirty="0" err="1">
                <a:solidFill>
                  <a:schemeClr val="bg1">
                    <a:alpha val="80000"/>
                  </a:schemeClr>
                </a:solidFill>
                <a:effectLst/>
              </a:rPr>
              <a:t>cambio</a:t>
            </a:r>
            <a:r>
              <a:rPr lang="en-US" sz="1000" dirty="0">
                <a:solidFill>
                  <a:schemeClr val="bg1">
                    <a:alpha val="80000"/>
                  </a:schemeClr>
                </a:solidFill>
                <a:effectLst/>
              </a:rPr>
              <a:t> de divisa.</a:t>
            </a:r>
          </a:p>
          <a:p>
            <a:pPr marL="342900" marR="0" lvl="0" indent="-228600">
              <a:lnSpc>
                <a:spcPct val="90000"/>
              </a:lnSpc>
              <a:spcBef>
                <a:spcPts val="0"/>
              </a:spcBef>
              <a:spcAft>
                <a:spcPts val="0"/>
              </a:spcAft>
              <a:buFont typeface="Arial" panose="020B0604020202020204" pitchFamily="34" charset="0"/>
              <a:buChar char="•"/>
            </a:pPr>
            <a:r>
              <a:rPr lang="en-US" sz="1000" dirty="0" err="1">
                <a:solidFill>
                  <a:schemeClr val="bg1">
                    <a:alpha val="80000"/>
                  </a:schemeClr>
                </a:solidFill>
                <a:effectLst/>
              </a:rPr>
              <a:t>Riesgo</a:t>
            </a:r>
            <a:r>
              <a:rPr lang="en-US" sz="1000" dirty="0">
                <a:solidFill>
                  <a:schemeClr val="bg1">
                    <a:alpha val="80000"/>
                  </a:schemeClr>
                </a:solidFill>
                <a:effectLst/>
              </a:rPr>
              <a:t> de </a:t>
            </a:r>
            <a:r>
              <a:rPr lang="en-US" sz="1000" dirty="0" err="1">
                <a:solidFill>
                  <a:schemeClr val="bg1">
                    <a:alpha val="80000"/>
                  </a:schemeClr>
                </a:solidFill>
                <a:effectLst/>
              </a:rPr>
              <a:t>tasas</a:t>
            </a:r>
            <a:r>
              <a:rPr lang="en-US" sz="1000" dirty="0">
                <a:solidFill>
                  <a:schemeClr val="bg1">
                    <a:alpha val="80000"/>
                  </a:schemeClr>
                </a:solidFill>
                <a:effectLst/>
              </a:rPr>
              <a:t> de </a:t>
            </a:r>
            <a:r>
              <a:rPr lang="en-US" sz="1000" dirty="0" err="1">
                <a:solidFill>
                  <a:schemeClr val="bg1">
                    <a:alpha val="80000"/>
                  </a:schemeClr>
                </a:solidFill>
                <a:effectLst/>
              </a:rPr>
              <a:t>interés</a:t>
            </a:r>
            <a:r>
              <a:rPr lang="en-US" sz="1000" dirty="0">
                <a:solidFill>
                  <a:schemeClr val="bg1">
                    <a:alpha val="80000"/>
                  </a:schemeClr>
                </a:solidFill>
                <a:effectLst/>
              </a:rPr>
              <a:t>: Como </a:t>
            </a:r>
            <a:r>
              <a:rPr lang="en-US" sz="1000" dirty="0" err="1">
                <a:solidFill>
                  <a:schemeClr val="bg1">
                    <a:alpha val="80000"/>
                  </a:schemeClr>
                </a:solidFill>
                <a:effectLst/>
              </a:rPr>
              <a:t>su</a:t>
            </a:r>
            <a:r>
              <a:rPr lang="en-US" sz="1000" dirty="0">
                <a:solidFill>
                  <a:schemeClr val="bg1">
                    <a:alpha val="80000"/>
                  </a:schemeClr>
                </a:solidFill>
                <a:effectLst/>
              </a:rPr>
              <a:t> </a:t>
            </a:r>
            <a:r>
              <a:rPr lang="en-US" sz="1000" dirty="0" err="1">
                <a:solidFill>
                  <a:schemeClr val="bg1">
                    <a:alpha val="80000"/>
                  </a:schemeClr>
                </a:solidFill>
                <a:effectLst/>
              </a:rPr>
              <a:t>propio</a:t>
            </a:r>
            <a:r>
              <a:rPr lang="en-US" sz="1000" dirty="0">
                <a:solidFill>
                  <a:schemeClr val="bg1">
                    <a:alpha val="80000"/>
                  </a:schemeClr>
                </a:solidFill>
                <a:effectLst/>
              </a:rPr>
              <a:t> </a:t>
            </a:r>
            <a:r>
              <a:rPr lang="en-US" sz="1000" dirty="0" err="1">
                <a:solidFill>
                  <a:schemeClr val="bg1">
                    <a:alpha val="80000"/>
                  </a:schemeClr>
                </a:solidFill>
                <a:effectLst/>
              </a:rPr>
              <a:t>nombre</a:t>
            </a:r>
            <a:r>
              <a:rPr lang="en-US" sz="1000" dirty="0">
                <a:solidFill>
                  <a:schemeClr val="bg1">
                    <a:alpha val="80000"/>
                  </a:schemeClr>
                </a:solidFill>
                <a:effectLst/>
              </a:rPr>
              <a:t> indica, </a:t>
            </a:r>
            <a:r>
              <a:rPr lang="en-US" sz="1000" dirty="0" err="1">
                <a:solidFill>
                  <a:schemeClr val="bg1">
                    <a:alpha val="80000"/>
                  </a:schemeClr>
                </a:solidFill>
                <a:effectLst/>
              </a:rPr>
              <a:t>hace</a:t>
            </a:r>
            <a:r>
              <a:rPr lang="en-US" sz="1000" dirty="0">
                <a:solidFill>
                  <a:schemeClr val="bg1">
                    <a:alpha val="80000"/>
                  </a:schemeClr>
                </a:solidFill>
                <a:effectLst/>
              </a:rPr>
              <a:t> </a:t>
            </a:r>
            <a:r>
              <a:rPr lang="en-US" sz="1000" dirty="0" err="1">
                <a:solidFill>
                  <a:schemeClr val="bg1">
                    <a:alpha val="80000"/>
                  </a:schemeClr>
                </a:solidFill>
                <a:effectLst/>
              </a:rPr>
              <a:t>referencia</a:t>
            </a:r>
            <a:r>
              <a:rPr lang="en-US" sz="1000" dirty="0">
                <a:solidFill>
                  <a:schemeClr val="bg1">
                    <a:alpha val="80000"/>
                  </a:schemeClr>
                </a:solidFill>
                <a:effectLst/>
              </a:rPr>
              <a:t> al </a:t>
            </a:r>
            <a:r>
              <a:rPr lang="en-US" sz="1000" dirty="0" err="1">
                <a:solidFill>
                  <a:schemeClr val="bg1">
                    <a:alpha val="80000"/>
                  </a:schemeClr>
                </a:solidFill>
                <a:effectLst/>
              </a:rPr>
              <a:t>riesgo</a:t>
            </a:r>
            <a:r>
              <a:rPr lang="en-US" sz="1000" dirty="0">
                <a:solidFill>
                  <a:schemeClr val="bg1">
                    <a:alpha val="80000"/>
                  </a:schemeClr>
                </a:solidFill>
                <a:effectLst/>
              </a:rPr>
              <a:t> de que </a:t>
            </a:r>
            <a:r>
              <a:rPr lang="en-US" sz="1000" dirty="0" err="1">
                <a:solidFill>
                  <a:schemeClr val="bg1">
                    <a:alpha val="80000"/>
                  </a:schemeClr>
                </a:solidFill>
                <a:effectLst/>
              </a:rPr>
              <a:t>los</a:t>
            </a:r>
            <a:r>
              <a:rPr lang="en-US" sz="1000" dirty="0">
                <a:solidFill>
                  <a:schemeClr val="bg1">
                    <a:alpha val="80000"/>
                  </a:schemeClr>
                </a:solidFill>
                <a:effectLst/>
              </a:rPr>
              <a:t> </a:t>
            </a:r>
            <a:r>
              <a:rPr lang="en-US" sz="1000" dirty="0" err="1">
                <a:solidFill>
                  <a:schemeClr val="bg1">
                    <a:alpha val="80000"/>
                  </a:schemeClr>
                </a:solidFill>
                <a:effectLst/>
              </a:rPr>
              <a:t>tipos</a:t>
            </a:r>
            <a:r>
              <a:rPr lang="en-US" sz="1000" dirty="0">
                <a:solidFill>
                  <a:schemeClr val="bg1">
                    <a:alpha val="80000"/>
                  </a:schemeClr>
                </a:solidFill>
                <a:effectLst/>
              </a:rPr>
              <a:t> de </a:t>
            </a:r>
            <a:r>
              <a:rPr lang="en-US" sz="1000" dirty="0" err="1">
                <a:solidFill>
                  <a:schemeClr val="bg1">
                    <a:alpha val="80000"/>
                  </a:schemeClr>
                </a:solidFill>
                <a:effectLst/>
              </a:rPr>
              <a:t>interés</a:t>
            </a:r>
            <a:r>
              <a:rPr lang="en-US" sz="1000" dirty="0">
                <a:solidFill>
                  <a:schemeClr val="bg1">
                    <a:alpha val="80000"/>
                  </a:schemeClr>
                </a:solidFill>
                <a:effectLst/>
              </a:rPr>
              <a:t> </a:t>
            </a:r>
            <a:r>
              <a:rPr lang="en-US" sz="1000" dirty="0" err="1">
                <a:solidFill>
                  <a:schemeClr val="bg1">
                    <a:alpha val="80000"/>
                  </a:schemeClr>
                </a:solidFill>
                <a:effectLst/>
              </a:rPr>
              <a:t>suban</a:t>
            </a:r>
            <a:r>
              <a:rPr lang="en-US" sz="1000" dirty="0">
                <a:solidFill>
                  <a:schemeClr val="bg1">
                    <a:alpha val="80000"/>
                  </a:schemeClr>
                </a:solidFill>
                <a:effectLst/>
              </a:rPr>
              <a:t> o </a:t>
            </a:r>
            <a:r>
              <a:rPr lang="en-US" sz="1000" dirty="0" err="1">
                <a:solidFill>
                  <a:schemeClr val="bg1">
                    <a:alpha val="80000"/>
                  </a:schemeClr>
                </a:solidFill>
                <a:effectLst/>
              </a:rPr>
              <a:t>bajen</a:t>
            </a:r>
            <a:r>
              <a:rPr lang="en-US" sz="1000" dirty="0">
                <a:solidFill>
                  <a:schemeClr val="bg1">
                    <a:alpha val="80000"/>
                  </a:schemeClr>
                </a:solidFill>
                <a:effectLst/>
              </a:rPr>
              <a:t> </a:t>
            </a:r>
            <a:r>
              <a:rPr lang="en-US" sz="1000" dirty="0" err="1">
                <a:solidFill>
                  <a:schemeClr val="bg1">
                    <a:alpha val="80000"/>
                  </a:schemeClr>
                </a:solidFill>
                <a:effectLst/>
              </a:rPr>
              <a:t>en</a:t>
            </a:r>
            <a:r>
              <a:rPr lang="en-US" sz="1000" dirty="0">
                <a:solidFill>
                  <a:schemeClr val="bg1">
                    <a:alpha val="80000"/>
                  </a:schemeClr>
                </a:solidFill>
                <a:effectLst/>
              </a:rPr>
              <a:t> un </a:t>
            </a:r>
            <a:r>
              <a:rPr lang="en-US" sz="1000" dirty="0" err="1">
                <a:solidFill>
                  <a:schemeClr val="bg1">
                    <a:alpha val="80000"/>
                  </a:schemeClr>
                </a:solidFill>
                <a:effectLst/>
              </a:rPr>
              <a:t>momento</a:t>
            </a:r>
            <a:r>
              <a:rPr lang="en-US" sz="1000" dirty="0">
                <a:solidFill>
                  <a:schemeClr val="bg1">
                    <a:alpha val="80000"/>
                  </a:schemeClr>
                </a:solidFill>
                <a:effectLst/>
              </a:rPr>
              <a:t> no </a:t>
            </a:r>
            <a:r>
              <a:rPr lang="en-US" sz="1000" dirty="0" err="1">
                <a:solidFill>
                  <a:schemeClr val="bg1">
                    <a:alpha val="80000"/>
                  </a:schemeClr>
                </a:solidFill>
                <a:effectLst/>
              </a:rPr>
              <a:t>deseado</a:t>
            </a:r>
            <a:r>
              <a:rPr lang="en-US" sz="1000" dirty="0">
                <a:solidFill>
                  <a:schemeClr val="bg1">
                    <a:alpha val="80000"/>
                  </a:schemeClr>
                </a:solidFill>
                <a:effectLst/>
              </a:rPr>
              <a:t>.</a:t>
            </a:r>
          </a:p>
          <a:p>
            <a:pPr marL="342900" marR="0" lvl="0" indent="-228600">
              <a:lnSpc>
                <a:spcPct val="90000"/>
              </a:lnSpc>
              <a:spcBef>
                <a:spcPts val="0"/>
              </a:spcBef>
              <a:spcAft>
                <a:spcPts val="800"/>
              </a:spcAft>
              <a:buFont typeface="Arial" panose="020B0604020202020204" pitchFamily="34" charset="0"/>
              <a:buChar char="•"/>
            </a:pPr>
            <a:r>
              <a:rPr lang="en-US" sz="1000" dirty="0" err="1">
                <a:solidFill>
                  <a:schemeClr val="bg1">
                    <a:alpha val="80000"/>
                  </a:schemeClr>
                </a:solidFill>
                <a:effectLst/>
              </a:rPr>
              <a:t>Riesgo</a:t>
            </a:r>
            <a:r>
              <a:rPr lang="en-US" sz="1000" dirty="0">
                <a:solidFill>
                  <a:schemeClr val="bg1">
                    <a:alpha val="80000"/>
                  </a:schemeClr>
                </a:solidFill>
                <a:effectLst/>
              </a:rPr>
              <a:t> de mercado: es uno de </a:t>
            </a:r>
            <a:r>
              <a:rPr lang="en-US" sz="1000" dirty="0" err="1">
                <a:solidFill>
                  <a:schemeClr val="bg1">
                    <a:alpha val="80000"/>
                  </a:schemeClr>
                </a:solidFill>
                <a:effectLst/>
              </a:rPr>
              <a:t>los</a:t>
            </a:r>
            <a:r>
              <a:rPr lang="en-US" sz="1000" dirty="0">
                <a:solidFill>
                  <a:schemeClr val="bg1">
                    <a:alpha val="80000"/>
                  </a:schemeClr>
                </a:solidFill>
                <a:effectLst/>
              </a:rPr>
              <a:t> </a:t>
            </a:r>
            <a:r>
              <a:rPr lang="en-US" sz="1000" dirty="0" err="1">
                <a:solidFill>
                  <a:schemeClr val="bg1">
                    <a:alpha val="80000"/>
                  </a:schemeClr>
                </a:solidFill>
                <a:effectLst/>
              </a:rPr>
              <a:t>riesgos</a:t>
            </a:r>
            <a:r>
              <a:rPr lang="en-US" sz="1000" dirty="0">
                <a:solidFill>
                  <a:schemeClr val="bg1">
                    <a:alpha val="80000"/>
                  </a:schemeClr>
                </a:solidFill>
                <a:effectLst/>
              </a:rPr>
              <a:t> </a:t>
            </a:r>
            <a:r>
              <a:rPr lang="en-US" sz="1000" dirty="0" err="1">
                <a:solidFill>
                  <a:schemeClr val="bg1">
                    <a:alpha val="80000"/>
                  </a:schemeClr>
                </a:solidFill>
                <a:effectLst/>
              </a:rPr>
              <a:t>más</a:t>
            </a:r>
            <a:r>
              <a:rPr lang="en-US" sz="1000" dirty="0">
                <a:solidFill>
                  <a:schemeClr val="bg1">
                    <a:alpha val="80000"/>
                  </a:schemeClr>
                </a:solidFill>
                <a:effectLst/>
              </a:rPr>
              <a:t> </a:t>
            </a:r>
            <a:r>
              <a:rPr lang="en-US" sz="1000" dirty="0" err="1">
                <a:solidFill>
                  <a:schemeClr val="bg1">
                    <a:alpha val="80000"/>
                  </a:schemeClr>
                </a:solidFill>
                <a:effectLst/>
              </a:rPr>
              <a:t>comunes</a:t>
            </a:r>
            <a:r>
              <a:rPr lang="en-US" sz="1000" dirty="0">
                <a:solidFill>
                  <a:schemeClr val="bg1">
                    <a:alpha val="80000"/>
                  </a:schemeClr>
                </a:solidFill>
                <a:effectLst/>
              </a:rPr>
              <a:t>. Se </a:t>
            </a:r>
            <a:r>
              <a:rPr lang="en-US" sz="1000" dirty="0" err="1">
                <a:solidFill>
                  <a:schemeClr val="bg1">
                    <a:alpha val="80000"/>
                  </a:schemeClr>
                </a:solidFill>
                <a:effectLst/>
              </a:rPr>
              <a:t>trata</a:t>
            </a:r>
            <a:r>
              <a:rPr lang="en-US" sz="1000" dirty="0">
                <a:solidFill>
                  <a:schemeClr val="bg1">
                    <a:alpha val="80000"/>
                  </a:schemeClr>
                </a:solidFill>
                <a:effectLst/>
              </a:rPr>
              <a:t> del </a:t>
            </a:r>
            <a:r>
              <a:rPr lang="en-US" sz="1000" dirty="0" err="1">
                <a:solidFill>
                  <a:schemeClr val="bg1">
                    <a:alpha val="80000"/>
                  </a:schemeClr>
                </a:solidFill>
                <a:effectLst/>
              </a:rPr>
              <a:t>riesgo</a:t>
            </a:r>
            <a:r>
              <a:rPr lang="en-US" sz="1000" dirty="0">
                <a:solidFill>
                  <a:schemeClr val="bg1">
                    <a:alpha val="80000"/>
                  </a:schemeClr>
                </a:solidFill>
                <a:effectLst/>
              </a:rPr>
              <a:t> de que se </a:t>
            </a:r>
            <a:r>
              <a:rPr lang="en-US" sz="1000" dirty="0" err="1">
                <a:solidFill>
                  <a:schemeClr val="bg1">
                    <a:alpha val="80000"/>
                  </a:schemeClr>
                </a:solidFill>
                <a:effectLst/>
              </a:rPr>
              <a:t>produzcan</a:t>
            </a:r>
            <a:r>
              <a:rPr lang="en-US" sz="1000" dirty="0">
                <a:solidFill>
                  <a:schemeClr val="bg1">
                    <a:alpha val="80000"/>
                  </a:schemeClr>
                </a:solidFill>
                <a:effectLst/>
              </a:rPr>
              <a:t> </a:t>
            </a:r>
            <a:r>
              <a:rPr lang="en-US" sz="1000" dirty="0" err="1">
                <a:solidFill>
                  <a:schemeClr val="bg1">
                    <a:alpha val="80000"/>
                  </a:schemeClr>
                </a:solidFill>
                <a:effectLst/>
              </a:rPr>
              <a:t>pérdidas</a:t>
            </a:r>
            <a:r>
              <a:rPr lang="en-US" sz="1000" dirty="0">
                <a:solidFill>
                  <a:schemeClr val="bg1">
                    <a:alpha val="80000"/>
                  </a:schemeClr>
                </a:solidFill>
                <a:effectLst/>
              </a:rPr>
              <a:t> </a:t>
            </a:r>
            <a:r>
              <a:rPr lang="en-US" sz="1000" dirty="0" err="1">
                <a:solidFill>
                  <a:schemeClr val="bg1">
                    <a:alpha val="80000"/>
                  </a:schemeClr>
                </a:solidFill>
                <a:effectLst/>
              </a:rPr>
              <a:t>en</a:t>
            </a:r>
            <a:r>
              <a:rPr lang="en-US" sz="1000" dirty="0">
                <a:solidFill>
                  <a:schemeClr val="bg1">
                    <a:alpha val="80000"/>
                  </a:schemeClr>
                </a:solidFill>
                <a:effectLst/>
              </a:rPr>
              <a:t> </a:t>
            </a:r>
            <a:r>
              <a:rPr lang="en-US" sz="1000" dirty="0" err="1">
                <a:solidFill>
                  <a:schemeClr val="bg1">
                    <a:alpha val="80000"/>
                  </a:schemeClr>
                </a:solidFill>
                <a:effectLst/>
              </a:rPr>
              <a:t>una</a:t>
            </a:r>
            <a:r>
              <a:rPr lang="en-US" sz="1000" dirty="0">
                <a:solidFill>
                  <a:schemeClr val="bg1">
                    <a:alpha val="80000"/>
                  </a:schemeClr>
                </a:solidFill>
                <a:effectLst/>
              </a:rPr>
              <a:t> </a:t>
            </a:r>
            <a:r>
              <a:rPr lang="en-US" sz="1000" dirty="0" err="1">
                <a:solidFill>
                  <a:schemeClr val="bg1">
                    <a:alpha val="80000"/>
                  </a:schemeClr>
                </a:solidFill>
                <a:effectLst/>
              </a:rPr>
              <a:t>cartera</a:t>
            </a:r>
            <a:r>
              <a:rPr lang="en-US" sz="1000" dirty="0">
                <a:solidFill>
                  <a:schemeClr val="bg1">
                    <a:alpha val="80000"/>
                  </a:schemeClr>
                </a:solidFill>
                <a:effectLst/>
              </a:rPr>
              <a:t> </a:t>
            </a:r>
            <a:r>
              <a:rPr lang="en-US" sz="1000" dirty="0" err="1">
                <a:solidFill>
                  <a:schemeClr val="bg1">
                    <a:alpha val="80000"/>
                  </a:schemeClr>
                </a:solidFill>
                <a:effectLst/>
              </a:rPr>
              <a:t>como</a:t>
            </a:r>
            <a:r>
              <a:rPr lang="en-US" sz="1000" dirty="0">
                <a:solidFill>
                  <a:schemeClr val="bg1">
                    <a:alpha val="80000"/>
                  </a:schemeClr>
                </a:solidFill>
                <a:effectLst/>
              </a:rPr>
              <a:t> </a:t>
            </a:r>
            <a:r>
              <a:rPr lang="en-US" sz="1000" dirty="0" err="1">
                <a:solidFill>
                  <a:schemeClr val="bg1">
                    <a:alpha val="80000"/>
                  </a:schemeClr>
                </a:solidFill>
                <a:effectLst/>
              </a:rPr>
              <a:t>consecuencia</a:t>
            </a:r>
            <a:r>
              <a:rPr lang="en-US" sz="1000" dirty="0">
                <a:solidFill>
                  <a:schemeClr val="bg1">
                    <a:alpha val="80000"/>
                  </a:schemeClr>
                </a:solidFill>
                <a:effectLst/>
              </a:rPr>
              <a:t> de </a:t>
            </a:r>
            <a:r>
              <a:rPr lang="en-US" sz="1000" dirty="0" err="1">
                <a:solidFill>
                  <a:schemeClr val="bg1">
                    <a:alpha val="80000"/>
                  </a:schemeClr>
                </a:solidFill>
                <a:effectLst/>
              </a:rPr>
              <a:t>factores</a:t>
            </a:r>
            <a:r>
              <a:rPr lang="en-US" sz="1000" dirty="0">
                <a:solidFill>
                  <a:schemeClr val="bg1">
                    <a:alpha val="80000"/>
                  </a:schemeClr>
                </a:solidFill>
                <a:effectLst/>
              </a:rPr>
              <a:t> u </a:t>
            </a:r>
            <a:r>
              <a:rPr lang="en-US" sz="1000" dirty="0" err="1">
                <a:solidFill>
                  <a:schemeClr val="bg1">
                    <a:alpha val="80000"/>
                  </a:schemeClr>
                </a:solidFill>
                <a:effectLst/>
              </a:rPr>
              <a:t>operaciones</a:t>
            </a:r>
            <a:r>
              <a:rPr lang="en-US" sz="1000" dirty="0">
                <a:solidFill>
                  <a:schemeClr val="bg1">
                    <a:alpha val="80000"/>
                  </a:schemeClr>
                </a:solidFill>
                <a:effectLst/>
              </a:rPr>
              <a:t> de </a:t>
            </a:r>
            <a:r>
              <a:rPr lang="en-US" sz="1000" dirty="0" err="1">
                <a:solidFill>
                  <a:schemeClr val="bg1">
                    <a:alpha val="80000"/>
                  </a:schemeClr>
                </a:solidFill>
                <a:effectLst/>
              </a:rPr>
              <a:t>los</a:t>
            </a:r>
            <a:r>
              <a:rPr lang="en-US" sz="1000" dirty="0">
                <a:solidFill>
                  <a:schemeClr val="bg1">
                    <a:alpha val="80000"/>
                  </a:schemeClr>
                </a:solidFill>
                <a:effectLst/>
              </a:rPr>
              <a:t> que </a:t>
            </a:r>
            <a:r>
              <a:rPr lang="en-US" sz="1000" dirty="0" err="1">
                <a:solidFill>
                  <a:schemeClr val="bg1">
                    <a:alpha val="80000"/>
                  </a:schemeClr>
                </a:solidFill>
                <a:effectLst/>
              </a:rPr>
              <a:t>depende</a:t>
            </a:r>
            <a:r>
              <a:rPr lang="en-US" sz="1000" dirty="0">
                <a:solidFill>
                  <a:schemeClr val="bg1">
                    <a:alpha val="80000"/>
                  </a:schemeClr>
                </a:solidFill>
                <a:effectLst/>
              </a:rPr>
              <a:t> </a:t>
            </a:r>
            <a:r>
              <a:rPr lang="en-US" sz="1000" dirty="0" err="1">
                <a:solidFill>
                  <a:schemeClr val="bg1">
                    <a:alpha val="80000"/>
                  </a:schemeClr>
                </a:solidFill>
                <a:effectLst/>
              </a:rPr>
              <a:t>dicha</a:t>
            </a:r>
            <a:r>
              <a:rPr lang="en-US" sz="1000" dirty="0">
                <a:solidFill>
                  <a:schemeClr val="bg1">
                    <a:alpha val="80000"/>
                  </a:schemeClr>
                </a:solidFill>
                <a:effectLst/>
              </a:rPr>
              <a:t> </a:t>
            </a:r>
            <a:r>
              <a:rPr lang="en-US" sz="1000" dirty="0" err="1">
                <a:solidFill>
                  <a:schemeClr val="bg1">
                    <a:alpha val="80000"/>
                  </a:schemeClr>
                </a:solidFill>
                <a:effectLst/>
              </a:rPr>
              <a:t>cartera</a:t>
            </a:r>
            <a:r>
              <a:rPr lang="en-US" sz="1000" dirty="0">
                <a:solidFill>
                  <a:schemeClr val="bg1">
                    <a:alpha val="80000"/>
                  </a:schemeClr>
                </a:solidFill>
                <a:effectLst/>
              </a:rPr>
              <a:t>.</a:t>
            </a:r>
          </a:p>
        </p:txBody>
      </p:sp>
      <p:grpSp>
        <p:nvGrpSpPr>
          <p:cNvPr id="137" name="Group 136">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138" name="Group 137">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42" name="Freeform: Shape 141">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3" name="Freeform: Shape 142">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9" name="Group 138">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40" name="Freeform: Shape 139">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3074" name="Picture 2" descr="Planning Cost Management on Your Project -">
            <a:extLst>
              <a:ext uri="{FF2B5EF4-FFF2-40B4-BE49-F238E27FC236}">
                <a16:creationId xmlns:a16="http://schemas.microsoft.com/office/drawing/2014/main" id="{BFF8AABE-86CD-944C-BABE-EEEC12371C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20338"/>
          <a:stretch/>
        </p:blipFill>
        <p:spPr bwMode="auto">
          <a:xfrm>
            <a:off x="6541932" y="1655635"/>
            <a:ext cx="4369112" cy="2453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430355"/>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65403C-1625-4E0A-A787-77F25A173F66}"/>
              </a:ext>
            </a:extLst>
          </p:cNvPr>
          <p:cNvPicPr>
            <a:picLocks noChangeAspect="1"/>
          </p:cNvPicPr>
          <p:nvPr/>
        </p:nvPicPr>
        <p:blipFill rotWithShape="1">
          <a:blip r:embed="rId2"/>
          <a:srcRect l="10705" r="10704" b="-1"/>
          <a:stretch/>
        </p:blipFill>
        <p:spPr>
          <a:xfrm>
            <a:off x="4117521" y="10"/>
            <a:ext cx="8074479" cy="6857990"/>
          </a:xfrm>
          <a:prstGeom prst="rect">
            <a:avLst/>
          </a:prstGeom>
        </p:spPr>
      </p:pic>
      <p:sp>
        <p:nvSpPr>
          <p:cNvPr id="10" name="Freeform: Shape 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662B01C-EE0D-4681-AC4B-70E24BD14F7F}"/>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b="1">
                <a:effectLst/>
                <a:latin typeface="+mj-lt"/>
                <a:cs typeface="+mj-cs"/>
              </a:rPr>
              <a:t>Riesgo de Lavado de Activos</a:t>
            </a:r>
            <a:endParaRPr lang="en-US">
              <a:latin typeface="+mj-lt"/>
              <a:cs typeface="+mj-cs"/>
            </a:endParaRPr>
          </a:p>
        </p:txBody>
      </p:sp>
      <p:sp>
        <p:nvSpPr>
          <p:cNvPr id="4" name="TextBox 3">
            <a:extLst>
              <a:ext uri="{FF2B5EF4-FFF2-40B4-BE49-F238E27FC236}">
                <a16:creationId xmlns:a16="http://schemas.microsoft.com/office/drawing/2014/main" id="{AAE06B5F-149C-466E-8215-E5536D532527}"/>
              </a:ext>
            </a:extLst>
          </p:cNvPr>
          <p:cNvSpPr txBox="1"/>
          <p:nvPr/>
        </p:nvSpPr>
        <p:spPr>
          <a:xfrm>
            <a:off x="644874" y="1837677"/>
            <a:ext cx="5161122" cy="4383673"/>
          </a:xfrm>
          <a:prstGeom prst="rect">
            <a:avLst/>
          </a:prstGeom>
        </p:spPr>
        <p:txBody>
          <a:bodyPr vert="horz" lIns="91440" tIns="45720" rIns="91440" bIns="45720" rtlCol="0">
            <a:noAutofit/>
          </a:bodyPr>
          <a:lstStyle/>
          <a:p>
            <a:pPr marR="0" algn="just">
              <a:lnSpc>
                <a:spcPct val="90000"/>
              </a:lnSpc>
              <a:spcBef>
                <a:spcPts val="0"/>
              </a:spcBef>
              <a:spcAft>
                <a:spcPts val="800"/>
              </a:spcAft>
            </a:pPr>
            <a:r>
              <a:rPr lang="en-US" sz="1400" dirty="0" err="1">
                <a:effectLst/>
              </a:rPr>
              <a:t>Lavado</a:t>
            </a:r>
            <a:r>
              <a:rPr lang="en-US" sz="1400" dirty="0">
                <a:effectLst/>
              </a:rPr>
              <a:t> de </a:t>
            </a:r>
            <a:r>
              <a:rPr lang="en-US" sz="1400" dirty="0" err="1">
                <a:effectLst/>
              </a:rPr>
              <a:t>activos</a:t>
            </a:r>
            <a:r>
              <a:rPr lang="en-US" sz="1400" dirty="0">
                <a:effectLst/>
              </a:rPr>
              <a:t> es </a:t>
            </a:r>
            <a:r>
              <a:rPr lang="en-US" sz="1400" dirty="0" err="1">
                <a:effectLst/>
              </a:rPr>
              <a:t>el</a:t>
            </a:r>
            <a:r>
              <a:rPr lang="en-US" sz="1400" dirty="0">
                <a:effectLst/>
              </a:rPr>
              <a:t> </a:t>
            </a:r>
            <a:r>
              <a:rPr lang="en-US" sz="1400" dirty="0" err="1">
                <a:effectLst/>
              </a:rPr>
              <a:t>proceso</a:t>
            </a:r>
            <a:r>
              <a:rPr lang="en-US" sz="1400" dirty="0">
                <a:effectLst/>
              </a:rPr>
              <a:t> </a:t>
            </a:r>
            <a:r>
              <a:rPr lang="en-US" sz="1400" dirty="0" err="1">
                <a:effectLst/>
              </a:rPr>
              <a:t>dirigido</a:t>
            </a:r>
            <a:r>
              <a:rPr lang="en-US" sz="1400" dirty="0">
                <a:effectLst/>
              </a:rPr>
              <a:t> a </a:t>
            </a:r>
            <a:r>
              <a:rPr lang="en-US" sz="1400" dirty="0" err="1">
                <a:effectLst/>
              </a:rPr>
              <a:t>dar</a:t>
            </a:r>
            <a:r>
              <a:rPr lang="en-US" sz="1400" dirty="0">
                <a:effectLst/>
              </a:rPr>
              <a:t> </a:t>
            </a:r>
            <a:r>
              <a:rPr lang="en-US" sz="1400" dirty="0" err="1">
                <a:effectLst/>
              </a:rPr>
              <a:t>apariencia</a:t>
            </a:r>
            <a:r>
              <a:rPr lang="en-US" sz="1400" dirty="0">
                <a:effectLst/>
              </a:rPr>
              <a:t> de </a:t>
            </a:r>
            <a:r>
              <a:rPr lang="en-US" sz="1400" dirty="0" err="1">
                <a:effectLst/>
              </a:rPr>
              <a:t>legalidad</a:t>
            </a:r>
            <a:r>
              <a:rPr lang="en-US" sz="1400" dirty="0">
                <a:effectLst/>
              </a:rPr>
              <a:t> al </a:t>
            </a:r>
            <a:r>
              <a:rPr lang="en-US" sz="1400" dirty="0" err="1">
                <a:effectLst/>
              </a:rPr>
              <a:t>producto</a:t>
            </a:r>
            <a:r>
              <a:rPr lang="en-US" sz="1400" dirty="0">
                <a:effectLst/>
              </a:rPr>
              <a:t> de </a:t>
            </a:r>
            <a:r>
              <a:rPr lang="en-US" sz="1400" dirty="0" err="1">
                <a:effectLst/>
              </a:rPr>
              <a:t>actividades</a:t>
            </a:r>
            <a:r>
              <a:rPr lang="en-US" sz="1400" dirty="0">
                <a:effectLst/>
              </a:rPr>
              <a:t> </a:t>
            </a:r>
            <a:r>
              <a:rPr lang="en-US" sz="1400" dirty="0" err="1">
                <a:effectLst/>
              </a:rPr>
              <a:t>delictivas</a:t>
            </a:r>
            <a:r>
              <a:rPr lang="en-US" sz="1400" dirty="0">
                <a:effectLst/>
              </a:rPr>
              <a:t> o </a:t>
            </a:r>
            <a:r>
              <a:rPr lang="en-US" sz="1400" dirty="0" err="1">
                <a:effectLst/>
              </a:rPr>
              <a:t>aquellos</a:t>
            </a:r>
            <a:r>
              <a:rPr lang="en-US" sz="1400" dirty="0">
                <a:effectLst/>
              </a:rPr>
              <a:t> </a:t>
            </a:r>
            <a:r>
              <a:rPr lang="en-US" sz="1400" dirty="0" err="1">
                <a:effectLst/>
              </a:rPr>
              <a:t>carentes</a:t>
            </a:r>
            <a:r>
              <a:rPr lang="en-US" sz="1400" dirty="0">
                <a:effectLst/>
              </a:rPr>
              <a:t> de </a:t>
            </a:r>
            <a:r>
              <a:rPr lang="en-US" sz="1400" dirty="0" err="1">
                <a:effectLst/>
              </a:rPr>
              <a:t>justificación</a:t>
            </a:r>
            <a:r>
              <a:rPr lang="en-US" sz="1400" dirty="0">
                <a:effectLst/>
              </a:rPr>
              <a:t> </a:t>
            </a:r>
            <a:r>
              <a:rPr lang="en-US" sz="1400" dirty="0" err="1">
                <a:effectLst/>
              </a:rPr>
              <a:t>económica</a:t>
            </a:r>
            <a:r>
              <a:rPr lang="en-US" sz="1400" dirty="0">
                <a:effectLst/>
              </a:rPr>
              <a:t> </a:t>
            </a:r>
            <a:r>
              <a:rPr lang="en-US" sz="1400" dirty="0" err="1">
                <a:effectLst/>
              </a:rPr>
              <a:t>licita</a:t>
            </a:r>
            <a:r>
              <a:rPr lang="en-US" sz="1400" dirty="0">
                <a:effectLst/>
              </a:rPr>
              <a:t> o causa legal de </a:t>
            </a:r>
            <a:r>
              <a:rPr lang="en-US" sz="1400" dirty="0" err="1">
                <a:effectLst/>
              </a:rPr>
              <a:t>su</a:t>
            </a:r>
            <a:r>
              <a:rPr lang="en-US" sz="1400" dirty="0">
                <a:effectLst/>
              </a:rPr>
              <a:t> </a:t>
            </a:r>
            <a:r>
              <a:rPr lang="en-US" sz="1400" dirty="0" err="1">
                <a:effectLst/>
              </a:rPr>
              <a:t>procedencia</a:t>
            </a:r>
            <a:r>
              <a:rPr lang="en-US" sz="1400" dirty="0">
                <a:effectLst/>
              </a:rPr>
              <a:t> a </a:t>
            </a:r>
            <a:r>
              <a:rPr lang="en-US" sz="1400" dirty="0" err="1">
                <a:effectLst/>
              </a:rPr>
              <a:t>ocultar</a:t>
            </a:r>
            <a:r>
              <a:rPr lang="en-US" sz="1400" dirty="0">
                <a:effectLst/>
              </a:rPr>
              <a:t> </a:t>
            </a:r>
            <a:r>
              <a:rPr lang="en-US" sz="1400" dirty="0" err="1">
                <a:effectLst/>
              </a:rPr>
              <a:t>su</a:t>
            </a:r>
            <a:r>
              <a:rPr lang="en-US" sz="1400" dirty="0">
                <a:effectLst/>
              </a:rPr>
              <a:t> </a:t>
            </a:r>
            <a:r>
              <a:rPr lang="en-US" sz="1400" dirty="0" err="1">
                <a:effectLst/>
              </a:rPr>
              <a:t>origen</a:t>
            </a:r>
            <a:r>
              <a:rPr lang="en-US" sz="1400" dirty="0">
                <a:effectLst/>
              </a:rPr>
              <a:t> para </a:t>
            </a:r>
            <a:r>
              <a:rPr lang="en-US" sz="1400" dirty="0" err="1">
                <a:effectLst/>
              </a:rPr>
              <a:t>garantizar</a:t>
            </a:r>
            <a:r>
              <a:rPr lang="en-US" sz="1400" dirty="0">
                <a:effectLst/>
              </a:rPr>
              <a:t> </a:t>
            </a:r>
            <a:r>
              <a:rPr lang="en-US" sz="1400" dirty="0" err="1">
                <a:effectLst/>
              </a:rPr>
              <a:t>su</a:t>
            </a:r>
            <a:r>
              <a:rPr lang="en-US" sz="1400" dirty="0">
                <a:effectLst/>
              </a:rPr>
              <a:t> </a:t>
            </a:r>
            <a:r>
              <a:rPr lang="en-US" sz="1400" dirty="0" err="1">
                <a:effectLst/>
              </a:rPr>
              <a:t>disfrute</a:t>
            </a:r>
            <a:endParaRPr lang="en-US" sz="1400" dirty="0">
              <a:effectLst/>
            </a:endParaRPr>
          </a:p>
          <a:p>
            <a:pPr marR="0" algn="just">
              <a:lnSpc>
                <a:spcPct val="90000"/>
              </a:lnSpc>
              <a:spcBef>
                <a:spcPts val="0"/>
              </a:spcBef>
              <a:spcAft>
                <a:spcPts val="800"/>
              </a:spcAft>
            </a:pPr>
            <a:r>
              <a:rPr lang="en-US" sz="1400" dirty="0">
                <a:effectLst/>
              </a:rPr>
              <a:t> </a:t>
            </a:r>
          </a:p>
          <a:p>
            <a:pPr marR="0" algn="just">
              <a:lnSpc>
                <a:spcPct val="90000"/>
              </a:lnSpc>
              <a:spcBef>
                <a:spcPts val="0"/>
              </a:spcBef>
              <a:spcAft>
                <a:spcPts val="800"/>
              </a:spcAft>
            </a:pPr>
            <a:r>
              <a:rPr lang="en-US" sz="1400" dirty="0" err="1">
                <a:effectLst/>
              </a:rPr>
              <a:t>Efectos</a:t>
            </a:r>
            <a:r>
              <a:rPr lang="en-US" sz="1400" dirty="0">
                <a:effectLst/>
              </a:rPr>
              <a:t> del </a:t>
            </a:r>
            <a:r>
              <a:rPr lang="en-US" sz="1400" dirty="0" err="1">
                <a:effectLst/>
              </a:rPr>
              <a:t>lavado</a:t>
            </a:r>
            <a:r>
              <a:rPr lang="en-US" sz="1400" dirty="0">
                <a:effectLst/>
              </a:rPr>
              <a:t> de </a:t>
            </a:r>
            <a:r>
              <a:rPr lang="en-US" sz="1400" dirty="0" err="1">
                <a:effectLst/>
              </a:rPr>
              <a:t>activos</a:t>
            </a:r>
            <a:r>
              <a:rPr lang="en-US" sz="14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400" dirty="0" err="1">
                <a:effectLst/>
              </a:rPr>
              <a:t>Aumento</a:t>
            </a:r>
            <a:r>
              <a:rPr lang="en-US" sz="1400" dirty="0">
                <a:effectLst/>
              </a:rPr>
              <a:t> del </a:t>
            </a:r>
            <a:r>
              <a:rPr lang="en-US" sz="1400" dirty="0" err="1">
                <a:effectLst/>
              </a:rPr>
              <a:t>delito</a:t>
            </a:r>
            <a:r>
              <a:rPr lang="en-US" sz="1400" dirty="0">
                <a:effectLst/>
              </a:rPr>
              <a:t> y la </a:t>
            </a:r>
            <a:r>
              <a:rPr lang="en-US" sz="1400" dirty="0" err="1">
                <a:effectLst/>
              </a:rPr>
              <a:t>corrupción</a:t>
            </a:r>
            <a:r>
              <a:rPr lang="en-US" sz="14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400" dirty="0" err="1">
                <a:effectLst/>
              </a:rPr>
              <a:t>Sanciones</a:t>
            </a:r>
            <a:r>
              <a:rPr lang="en-US" sz="1400" dirty="0">
                <a:effectLst/>
              </a:rPr>
              <a:t> </a:t>
            </a:r>
            <a:r>
              <a:rPr lang="en-US" sz="1400" dirty="0" err="1">
                <a:effectLst/>
              </a:rPr>
              <a:t>personales</a:t>
            </a:r>
            <a:r>
              <a:rPr lang="en-US" sz="1400" dirty="0">
                <a:effectLst/>
              </a:rPr>
              <a:t> e </a:t>
            </a:r>
            <a:r>
              <a:rPr lang="en-US" sz="1400" dirty="0" err="1">
                <a:effectLst/>
              </a:rPr>
              <a:t>institucionales</a:t>
            </a:r>
            <a:r>
              <a:rPr lang="en-US" sz="14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400" dirty="0" err="1">
                <a:effectLst/>
              </a:rPr>
              <a:t>Reputación</a:t>
            </a:r>
            <a:r>
              <a:rPr lang="en-US" sz="1400" dirty="0">
                <a:effectLst/>
              </a:rPr>
              <a:t> </a:t>
            </a:r>
            <a:r>
              <a:rPr lang="en-US" sz="1400" dirty="0" err="1">
                <a:effectLst/>
              </a:rPr>
              <a:t>negativa</a:t>
            </a:r>
            <a:r>
              <a:rPr lang="en-US" sz="1400" dirty="0">
                <a:effectLst/>
              </a:rPr>
              <a:t>, </a:t>
            </a:r>
            <a:r>
              <a:rPr lang="en-US" sz="1400" dirty="0" err="1">
                <a:effectLst/>
              </a:rPr>
              <a:t>rumores</a:t>
            </a:r>
            <a:r>
              <a:rPr lang="en-US" sz="1400" dirty="0">
                <a:effectLst/>
              </a:rPr>
              <a:t> y </a:t>
            </a:r>
            <a:r>
              <a:rPr lang="en-US" sz="1400" dirty="0" err="1">
                <a:effectLst/>
              </a:rPr>
              <a:t>desprestigio</a:t>
            </a:r>
            <a:r>
              <a:rPr lang="en-US" sz="1400" dirty="0">
                <a:effectLst/>
              </a:rPr>
              <a:t>. </a:t>
            </a:r>
          </a:p>
          <a:p>
            <a:pPr marL="342900" marR="0" lvl="0" indent="-228600" algn="just">
              <a:lnSpc>
                <a:spcPct val="90000"/>
              </a:lnSpc>
              <a:spcBef>
                <a:spcPts val="0"/>
              </a:spcBef>
              <a:spcAft>
                <a:spcPts val="0"/>
              </a:spcAft>
              <a:buFont typeface="Arial" panose="020B0604020202020204" pitchFamily="34" charset="0"/>
              <a:buChar char="•"/>
            </a:pPr>
            <a:r>
              <a:rPr lang="en-US" sz="1400" dirty="0" err="1">
                <a:effectLst/>
              </a:rPr>
              <a:t>Inclusión</a:t>
            </a:r>
            <a:r>
              <a:rPr lang="en-US" sz="1400" dirty="0">
                <a:effectLst/>
              </a:rPr>
              <a:t> </a:t>
            </a:r>
            <a:r>
              <a:rPr lang="en-US" sz="1400" dirty="0" err="1">
                <a:effectLst/>
              </a:rPr>
              <a:t>en</a:t>
            </a:r>
            <a:r>
              <a:rPr lang="en-US" sz="1400" dirty="0">
                <a:effectLst/>
              </a:rPr>
              <a:t> </a:t>
            </a:r>
            <a:r>
              <a:rPr lang="en-US" sz="1400" dirty="0" err="1">
                <a:effectLst/>
              </a:rPr>
              <a:t>listas</a:t>
            </a:r>
            <a:r>
              <a:rPr lang="en-US" sz="1400" dirty="0">
                <a:effectLst/>
              </a:rPr>
              <a:t> </a:t>
            </a:r>
            <a:r>
              <a:rPr lang="en-US" sz="1400" dirty="0" err="1">
                <a:effectLst/>
              </a:rPr>
              <a:t>restrictivas</a:t>
            </a:r>
            <a:r>
              <a:rPr lang="en-US" sz="1400" dirty="0">
                <a:effectLst/>
              </a:rPr>
              <a:t> </a:t>
            </a:r>
            <a:r>
              <a:rPr lang="en-US" sz="1400" dirty="0" err="1">
                <a:effectLst/>
              </a:rPr>
              <a:t>internacionales</a:t>
            </a:r>
            <a:r>
              <a:rPr lang="en-US" sz="14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400" dirty="0">
                <a:effectLst/>
              </a:rPr>
              <a:t>Genera </a:t>
            </a:r>
            <a:r>
              <a:rPr lang="en-US" sz="1400" dirty="0" err="1">
                <a:effectLst/>
              </a:rPr>
              <a:t>desconfianza</a:t>
            </a:r>
            <a:r>
              <a:rPr lang="en-US" sz="1400" dirty="0">
                <a:effectLst/>
              </a:rPr>
              <a:t> </a:t>
            </a:r>
            <a:r>
              <a:rPr lang="en-US" sz="1400" dirty="0" err="1">
                <a:effectLst/>
              </a:rPr>
              <a:t>en</a:t>
            </a:r>
            <a:r>
              <a:rPr lang="en-US" sz="1400" dirty="0">
                <a:effectLst/>
              </a:rPr>
              <a:t> </a:t>
            </a:r>
            <a:r>
              <a:rPr lang="en-US" sz="1400" dirty="0" err="1">
                <a:effectLst/>
              </a:rPr>
              <a:t>el</a:t>
            </a:r>
            <a:r>
              <a:rPr lang="en-US" sz="1400" dirty="0">
                <a:effectLst/>
              </a:rPr>
              <a:t> </a:t>
            </a:r>
            <a:r>
              <a:rPr lang="en-US" sz="1400" dirty="0" err="1">
                <a:effectLst/>
              </a:rPr>
              <a:t>sistema</a:t>
            </a:r>
            <a:r>
              <a:rPr lang="en-US" sz="1400" dirty="0">
                <a:effectLst/>
              </a:rPr>
              <a:t> </a:t>
            </a:r>
            <a:r>
              <a:rPr lang="en-US" sz="1400" dirty="0" err="1">
                <a:effectLst/>
              </a:rPr>
              <a:t>financiero</a:t>
            </a:r>
            <a:r>
              <a:rPr lang="en-US" sz="1400" dirty="0">
                <a:effectLst/>
              </a:rPr>
              <a:t>.</a:t>
            </a:r>
          </a:p>
          <a:p>
            <a:pPr marL="342900" marR="0" lvl="0" indent="-228600" algn="just">
              <a:lnSpc>
                <a:spcPct val="90000"/>
              </a:lnSpc>
              <a:spcBef>
                <a:spcPts val="0"/>
              </a:spcBef>
              <a:spcAft>
                <a:spcPts val="800"/>
              </a:spcAft>
              <a:buFont typeface="Arial" panose="020B0604020202020204" pitchFamily="34" charset="0"/>
              <a:buChar char="•"/>
            </a:pPr>
            <a:r>
              <a:rPr lang="en-US" sz="1400" dirty="0" err="1">
                <a:effectLst/>
              </a:rPr>
              <a:t>Inflación</a:t>
            </a:r>
            <a:r>
              <a:rPr lang="en-US" sz="1400" dirty="0">
                <a:effectLst/>
              </a:rPr>
              <a:t> de la </a:t>
            </a:r>
            <a:r>
              <a:rPr lang="en-US" sz="1400" dirty="0" err="1">
                <a:effectLst/>
              </a:rPr>
              <a:t>economía</a:t>
            </a:r>
            <a:r>
              <a:rPr lang="en-US" sz="1400" dirty="0">
                <a:effectLst/>
              </a:rPr>
              <a:t> del </a:t>
            </a:r>
            <a:r>
              <a:rPr lang="en-US" sz="1400" dirty="0" err="1">
                <a:effectLst/>
              </a:rPr>
              <a:t>país</a:t>
            </a:r>
            <a:r>
              <a:rPr lang="en-US" sz="1400" dirty="0">
                <a:effectLst/>
              </a:rPr>
              <a:t>.</a:t>
            </a:r>
          </a:p>
          <a:p>
            <a:pPr marR="0" algn="just">
              <a:lnSpc>
                <a:spcPct val="90000"/>
              </a:lnSpc>
              <a:spcBef>
                <a:spcPts val="0"/>
              </a:spcBef>
              <a:spcAft>
                <a:spcPts val="800"/>
              </a:spcAft>
            </a:pPr>
            <a:r>
              <a:rPr lang="en-US" sz="1400" dirty="0">
                <a:effectLst/>
              </a:rPr>
              <a:t> </a:t>
            </a:r>
          </a:p>
          <a:p>
            <a:pPr marR="0" algn="just">
              <a:lnSpc>
                <a:spcPct val="90000"/>
              </a:lnSpc>
              <a:spcBef>
                <a:spcPts val="0"/>
              </a:spcBef>
              <a:spcAft>
                <a:spcPts val="800"/>
              </a:spcAft>
            </a:pPr>
            <a:r>
              <a:rPr lang="en-US" sz="1400" b="1" dirty="0" err="1">
                <a:effectLst/>
              </a:rPr>
              <a:t>Triangulo</a:t>
            </a:r>
            <a:r>
              <a:rPr lang="en-US" sz="1400" b="1" dirty="0">
                <a:effectLst/>
              </a:rPr>
              <a:t> de la </a:t>
            </a:r>
            <a:r>
              <a:rPr lang="en-US" sz="1400" b="1" dirty="0" err="1">
                <a:effectLst/>
              </a:rPr>
              <a:t>prevención</a:t>
            </a:r>
            <a:r>
              <a:rPr lang="en-US" sz="1400" b="1" dirty="0">
                <a:effectLst/>
              </a:rPr>
              <a:t> de </a:t>
            </a:r>
            <a:r>
              <a:rPr lang="en-US" sz="1400" b="1" dirty="0" err="1">
                <a:effectLst/>
              </a:rPr>
              <a:t>Lavado</a:t>
            </a:r>
            <a:r>
              <a:rPr lang="en-US" sz="1400" b="1" dirty="0">
                <a:effectLst/>
              </a:rPr>
              <a:t> de </a:t>
            </a:r>
            <a:r>
              <a:rPr lang="en-US" sz="1400" b="1" dirty="0" err="1">
                <a:effectLst/>
              </a:rPr>
              <a:t>Activos</a:t>
            </a:r>
            <a:endParaRPr lang="en-US" sz="1400" dirty="0">
              <a:effectLst/>
            </a:endParaRPr>
          </a:p>
          <a:p>
            <a:pPr marL="342900" marR="0" lvl="0" indent="-228600" algn="just">
              <a:lnSpc>
                <a:spcPct val="90000"/>
              </a:lnSpc>
              <a:spcBef>
                <a:spcPts val="0"/>
              </a:spcBef>
              <a:spcAft>
                <a:spcPts val="0"/>
              </a:spcAft>
              <a:buFont typeface="Arial" panose="020B0604020202020204" pitchFamily="34" charset="0"/>
              <a:buChar char="•"/>
            </a:pPr>
            <a:r>
              <a:rPr lang="en-US" sz="1400" b="1" dirty="0" err="1">
                <a:effectLst/>
              </a:rPr>
              <a:t>Conocer</a:t>
            </a:r>
            <a:r>
              <a:rPr lang="en-US" sz="1400" dirty="0">
                <a:effectLst/>
              </a:rPr>
              <a:t>: </a:t>
            </a:r>
            <a:r>
              <a:rPr lang="en-US" sz="1400" dirty="0" err="1">
                <a:effectLst/>
              </a:rPr>
              <a:t>Realizar</a:t>
            </a:r>
            <a:r>
              <a:rPr lang="en-US" sz="1400" dirty="0">
                <a:effectLst/>
              </a:rPr>
              <a:t> </a:t>
            </a:r>
            <a:r>
              <a:rPr lang="en-US" sz="1400" dirty="0" err="1">
                <a:effectLst/>
              </a:rPr>
              <a:t>una</a:t>
            </a:r>
            <a:r>
              <a:rPr lang="en-US" sz="1400" dirty="0">
                <a:effectLst/>
              </a:rPr>
              <a:t> </a:t>
            </a:r>
            <a:r>
              <a:rPr lang="en-US" sz="1400" dirty="0" err="1">
                <a:effectLst/>
              </a:rPr>
              <a:t>Debida</a:t>
            </a:r>
            <a:r>
              <a:rPr lang="en-US" sz="1400" dirty="0">
                <a:effectLst/>
              </a:rPr>
              <a:t> Diligencia con </a:t>
            </a:r>
            <a:r>
              <a:rPr lang="en-US" sz="1400" dirty="0" err="1">
                <a:effectLst/>
              </a:rPr>
              <a:t>los</a:t>
            </a:r>
            <a:r>
              <a:rPr lang="en-US" sz="1400" dirty="0">
                <a:effectLst/>
              </a:rPr>
              <a:t> </a:t>
            </a:r>
            <a:r>
              <a:rPr lang="en-US" sz="1400" dirty="0" err="1">
                <a:effectLst/>
              </a:rPr>
              <a:t>clientes</a:t>
            </a:r>
            <a:endParaRPr lang="en-US" sz="1400" dirty="0">
              <a:effectLst/>
            </a:endParaRPr>
          </a:p>
          <a:p>
            <a:pPr marL="342900" marR="0" lvl="0" indent="-228600" algn="just">
              <a:lnSpc>
                <a:spcPct val="90000"/>
              </a:lnSpc>
              <a:spcBef>
                <a:spcPts val="0"/>
              </a:spcBef>
              <a:spcAft>
                <a:spcPts val="0"/>
              </a:spcAft>
              <a:buFont typeface="Arial" panose="020B0604020202020204" pitchFamily="34" charset="0"/>
              <a:buChar char="•"/>
            </a:pPr>
            <a:r>
              <a:rPr lang="en-US" sz="1400" b="1" dirty="0" err="1">
                <a:effectLst/>
              </a:rPr>
              <a:t>Monitorear</a:t>
            </a:r>
            <a:r>
              <a:rPr lang="en-US" sz="1400" dirty="0">
                <a:effectLst/>
              </a:rPr>
              <a:t>: </a:t>
            </a:r>
            <a:r>
              <a:rPr lang="en-US" sz="1400" dirty="0" err="1">
                <a:effectLst/>
              </a:rPr>
              <a:t>monitorear</a:t>
            </a:r>
            <a:r>
              <a:rPr lang="en-US" sz="1400" dirty="0">
                <a:effectLst/>
              </a:rPr>
              <a:t> a </a:t>
            </a:r>
            <a:r>
              <a:rPr lang="en-US" sz="1400" dirty="0" err="1">
                <a:effectLst/>
              </a:rPr>
              <a:t>los</a:t>
            </a:r>
            <a:r>
              <a:rPr lang="en-US" sz="1400" dirty="0">
                <a:effectLst/>
              </a:rPr>
              <a:t> </a:t>
            </a:r>
            <a:r>
              <a:rPr lang="en-US" sz="1400" dirty="0" err="1">
                <a:effectLst/>
              </a:rPr>
              <a:t>clientes</a:t>
            </a:r>
            <a:r>
              <a:rPr lang="en-US" sz="1400" dirty="0">
                <a:effectLst/>
              </a:rPr>
              <a:t>, </a:t>
            </a:r>
            <a:r>
              <a:rPr lang="en-US" sz="1400" dirty="0" err="1">
                <a:effectLst/>
              </a:rPr>
              <a:t>empleados</a:t>
            </a:r>
            <a:r>
              <a:rPr lang="en-US" sz="1400" dirty="0">
                <a:effectLst/>
              </a:rPr>
              <a:t>, </a:t>
            </a:r>
            <a:r>
              <a:rPr lang="en-US" sz="1400" dirty="0" err="1">
                <a:effectLst/>
              </a:rPr>
              <a:t>cuentas</a:t>
            </a:r>
            <a:r>
              <a:rPr lang="en-US" sz="1400" dirty="0">
                <a:effectLst/>
              </a:rPr>
              <a:t> y </a:t>
            </a:r>
            <a:r>
              <a:rPr lang="en-US" sz="1400" dirty="0" err="1">
                <a:effectLst/>
              </a:rPr>
              <a:t>productos</a:t>
            </a:r>
            <a:r>
              <a:rPr lang="en-US" sz="1400" dirty="0">
                <a:effectLst/>
              </a:rPr>
              <a:t> de alto </a:t>
            </a:r>
            <a:r>
              <a:rPr lang="en-US" sz="1400" dirty="0" err="1">
                <a:effectLst/>
              </a:rPr>
              <a:t>riesgo</a:t>
            </a:r>
            <a:endParaRPr lang="en-US" sz="1400" dirty="0">
              <a:effectLst/>
            </a:endParaRPr>
          </a:p>
          <a:p>
            <a:pPr marL="342900" marR="0" lvl="0" indent="-228600" algn="just">
              <a:lnSpc>
                <a:spcPct val="90000"/>
              </a:lnSpc>
              <a:spcBef>
                <a:spcPts val="0"/>
              </a:spcBef>
              <a:spcAft>
                <a:spcPts val="0"/>
              </a:spcAft>
              <a:buFont typeface="Arial" panose="020B0604020202020204" pitchFamily="34" charset="0"/>
              <a:buChar char="•"/>
            </a:pPr>
            <a:r>
              <a:rPr lang="en-US" sz="1400" b="1" dirty="0" err="1">
                <a:effectLst/>
              </a:rPr>
              <a:t>Informar</a:t>
            </a:r>
            <a:r>
              <a:rPr lang="en-US" sz="1400" dirty="0">
                <a:effectLst/>
              </a:rPr>
              <a:t>: </a:t>
            </a:r>
            <a:r>
              <a:rPr lang="en-US" sz="1400" dirty="0" err="1">
                <a:effectLst/>
              </a:rPr>
              <a:t>Informar</a:t>
            </a:r>
            <a:r>
              <a:rPr lang="en-US" sz="1400" dirty="0">
                <a:effectLst/>
              </a:rPr>
              <a:t> </a:t>
            </a:r>
            <a:r>
              <a:rPr lang="en-US" sz="1400" dirty="0" err="1">
                <a:effectLst/>
              </a:rPr>
              <a:t>delitos</a:t>
            </a:r>
            <a:r>
              <a:rPr lang="en-US" sz="1400" dirty="0">
                <a:effectLst/>
              </a:rPr>
              <a:t>, </a:t>
            </a:r>
            <a:r>
              <a:rPr lang="en-US" sz="1400" dirty="0" err="1">
                <a:effectLst/>
              </a:rPr>
              <a:t>actividades</a:t>
            </a:r>
            <a:r>
              <a:rPr lang="en-US" sz="1400" dirty="0">
                <a:effectLst/>
              </a:rPr>
              <a:t> </a:t>
            </a:r>
            <a:r>
              <a:rPr lang="en-US" sz="1400" dirty="0" err="1">
                <a:effectLst/>
              </a:rPr>
              <a:t>sospechosas</a:t>
            </a:r>
            <a:r>
              <a:rPr lang="en-US" sz="1400" dirty="0">
                <a:effectLst/>
              </a:rPr>
              <a:t> y </a:t>
            </a:r>
            <a:r>
              <a:rPr lang="en-US" sz="1400" dirty="0" err="1">
                <a:effectLst/>
              </a:rPr>
              <a:t>transacciones</a:t>
            </a:r>
            <a:r>
              <a:rPr lang="en-US" sz="1400" dirty="0">
                <a:effectLst/>
              </a:rPr>
              <a:t> </a:t>
            </a:r>
            <a:r>
              <a:rPr lang="en-US" sz="1400" dirty="0" err="1">
                <a:effectLst/>
              </a:rPr>
              <a:t>inusuales</a:t>
            </a:r>
            <a:endParaRPr lang="en-US" sz="1400" dirty="0">
              <a:effectLst/>
            </a:endParaRPr>
          </a:p>
        </p:txBody>
      </p:sp>
    </p:spTree>
    <p:extLst>
      <p:ext uri="{BB962C8B-B14F-4D97-AF65-F5344CB8AC3E}">
        <p14:creationId xmlns:p14="http://schemas.microsoft.com/office/powerpoint/2010/main" val="19707697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ligence - Wiktionary">
            <a:extLst>
              <a:ext uri="{FF2B5EF4-FFF2-40B4-BE49-F238E27FC236}">
                <a16:creationId xmlns:a16="http://schemas.microsoft.com/office/drawing/2014/main" id="{C981D962-77E1-49ED-8C1D-1558B02315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1871" r="2" b="2497"/>
          <a:stretch/>
        </p:blipFill>
        <p:spPr bwMode="auto">
          <a:xfrm>
            <a:off x="4198606" y="0"/>
            <a:ext cx="8074479" cy="685800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A9EE8E-F78A-475D-AF2F-794084DADDBB}"/>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b="1">
                <a:effectLst/>
                <a:latin typeface="+mj-lt"/>
                <a:cs typeface="+mj-cs"/>
              </a:rPr>
              <a:t>DEBIDA DILIGENCIA</a:t>
            </a:r>
            <a:br>
              <a:rPr lang="en-US" b="1">
                <a:effectLst/>
                <a:latin typeface="+mj-lt"/>
                <a:cs typeface="+mj-cs"/>
              </a:rPr>
            </a:br>
            <a:endParaRPr lang="en-US">
              <a:latin typeface="+mj-lt"/>
              <a:cs typeface="+mj-cs"/>
            </a:endParaRPr>
          </a:p>
        </p:txBody>
      </p:sp>
      <p:sp>
        <p:nvSpPr>
          <p:cNvPr id="4" name="TextBox 3">
            <a:extLst>
              <a:ext uri="{FF2B5EF4-FFF2-40B4-BE49-F238E27FC236}">
                <a16:creationId xmlns:a16="http://schemas.microsoft.com/office/drawing/2014/main" id="{26124CE2-C0DB-48C2-AB3F-E35ED041D7A3}"/>
              </a:ext>
            </a:extLst>
          </p:cNvPr>
          <p:cNvSpPr txBox="1"/>
          <p:nvPr/>
        </p:nvSpPr>
        <p:spPr>
          <a:xfrm>
            <a:off x="0" y="1180731"/>
            <a:ext cx="5266154" cy="4996232"/>
          </a:xfrm>
          <a:prstGeom prst="rect">
            <a:avLst/>
          </a:prstGeom>
        </p:spPr>
        <p:txBody>
          <a:bodyPr vert="horz" lIns="91440" tIns="45720" rIns="91440" bIns="45720" rtlCol="0">
            <a:normAutofit/>
          </a:bodyPr>
          <a:lstStyle/>
          <a:p>
            <a:pPr marR="0" algn="just">
              <a:lnSpc>
                <a:spcPct val="90000"/>
              </a:lnSpc>
              <a:spcBef>
                <a:spcPts val="1000"/>
              </a:spcBef>
              <a:spcAft>
                <a:spcPts val="1000"/>
              </a:spcAft>
            </a:pPr>
            <a:r>
              <a:rPr lang="en-US" sz="1200" dirty="0">
                <a:effectLst/>
              </a:rPr>
              <a:t>Se </a:t>
            </a:r>
            <a:r>
              <a:rPr lang="en-US" sz="1200" dirty="0" err="1">
                <a:effectLst/>
              </a:rPr>
              <a:t>deben</a:t>
            </a:r>
            <a:r>
              <a:rPr lang="en-US" sz="1200" dirty="0">
                <a:effectLst/>
              </a:rPr>
              <a:t> </a:t>
            </a:r>
            <a:r>
              <a:rPr lang="en-US" sz="1200" dirty="0" err="1">
                <a:effectLst/>
              </a:rPr>
              <a:t>aplicar</a:t>
            </a:r>
            <a:r>
              <a:rPr lang="en-US" sz="1200" dirty="0">
                <a:effectLst/>
              </a:rPr>
              <a:t> </a:t>
            </a:r>
            <a:r>
              <a:rPr lang="en-US" sz="1200" dirty="0" err="1">
                <a:effectLst/>
              </a:rPr>
              <a:t>políticas</a:t>
            </a:r>
            <a:r>
              <a:rPr lang="en-US" sz="1200" dirty="0">
                <a:effectLst/>
              </a:rPr>
              <a:t> y </a:t>
            </a:r>
            <a:r>
              <a:rPr lang="en-US" sz="1200" dirty="0" err="1">
                <a:effectLst/>
              </a:rPr>
              <a:t>procedimientos</a:t>
            </a:r>
            <a:r>
              <a:rPr lang="en-US" sz="1200" dirty="0">
                <a:effectLst/>
              </a:rPr>
              <a:t> de </a:t>
            </a:r>
            <a:r>
              <a:rPr lang="en-US" sz="1200" dirty="0" err="1">
                <a:effectLst/>
              </a:rPr>
              <a:t>debida</a:t>
            </a:r>
            <a:r>
              <a:rPr lang="en-US" sz="1200" dirty="0">
                <a:effectLst/>
              </a:rPr>
              <a:t> diligencia </a:t>
            </a:r>
            <a:r>
              <a:rPr lang="en-US" sz="1200" dirty="0" err="1">
                <a:effectLst/>
              </a:rPr>
              <a:t>basada</a:t>
            </a:r>
            <a:r>
              <a:rPr lang="en-US" sz="1200" dirty="0">
                <a:effectLst/>
              </a:rPr>
              <a:t> </a:t>
            </a:r>
            <a:r>
              <a:rPr lang="en-US" sz="1200" dirty="0" err="1">
                <a:effectLst/>
              </a:rPr>
              <a:t>en</a:t>
            </a:r>
            <a:r>
              <a:rPr lang="en-US" sz="1200" dirty="0">
                <a:effectLst/>
              </a:rPr>
              <a:t> </a:t>
            </a:r>
            <a:r>
              <a:rPr lang="en-US" sz="1200" dirty="0" err="1">
                <a:effectLst/>
              </a:rPr>
              <a:t>riesgo</a:t>
            </a:r>
            <a:r>
              <a:rPr lang="en-US" sz="1200" dirty="0">
                <a:effectLst/>
              </a:rPr>
              <a:t>, </a:t>
            </a:r>
            <a:r>
              <a:rPr lang="en-US" sz="1200" dirty="0" err="1">
                <a:effectLst/>
              </a:rPr>
              <a:t>enfocados</a:t>
            </a:r>
            <a:r>
              <a:rPr lang="en-US" sz="1200" dirty="0">
                <a:effectLst/>
              </a:rPr>
              <a:t> </a:t>
            </a:r>
            <a:r>
              <a:rPr lang="en-US" sz="1200" dirty="0" err="1">
                <a:effectLst/>
              </a:rPr>
              <a:t>en</a:t>
            </a:r>
            <a:r>
              <a:rPr lang="en-US" sz="1200" dirty="0">
                <a:effectLst/>
              </a:rPr>
              <a:t> </a:t>
            </a:r>
            <a:r>
              <a:rPr lang="en-US" sz="1200" dirty="0" err="1">
                <a:effectLst/>
              </a:rPr>
              <a:t>identificación</a:t>
            </a:r>
            <a:r>
              <a:rPr lang="en-US" sz="1200" dirty="0">
                <a:effectLst/>
              </a:rPr>
              <a:t> y </a:t>
            </a:r>
            <a:r>
              <a:rPr lang="en-US" sz="1200" dirty="0" err="1">
                <a:effectLst/>
              </a:rPr>
              <a:t>diagnóstico</a:t>
            </a:r>
            <a:r>
              <a:rPr lang="en-US" sz="1200" dirty="0">
                <a:effectLst/>
              </a:rPr>
              <a:t>; </a:t>
            </a:r>
            <a:r>
              <a:rPr lang="en-US" sz="1200" dirty="0" err="1">
                <a:effectLst/>
              </a:rPr>
              <a:t>medición</a:t>
            </a:r>
            <a:r>
              <a:rPr lang="en-US" sz="1200" dirty="0">
                <a:effectLst/>
              </a:rPr>
              <a:t> y control; </a:t>
            </a:r>
            <a:r>
              <a:rPr lang="en-US" sz="1200" dirty="0" err="1">
                <a:effectLst/>
              </a:rPr>
              <a:t>monitoreo</a:t>
            </a:r>
            <a:r>
              <a:rPr lang="en-US" sz="1200" dirty="0">
                <a:effectLst/>
              </a:rPr>
              <a:t> y </a:t>
            </a:r>
            <a:r>
              <a:rPr lang="en-US" sz="1200" dirty="0" err="1">
                <a:effectLst/>
              </a:rPr>
              <a:t>mitigación</a:t>
            </a:r>
            <a:r>
              <a:rPr lang="en-US" sz="1200" dirty="0">
                <a:effectLst/>
              </a:rPr>
              <a:t> </a:t>
            </a:r>
            <a:r>
              <a:rPr lang="en-US" sz="1200" dirty="0" err="1">
                <a:effectLst/>
              </a:rPr>
              <a:t>considerando</a:t>
            </a:r>
            <a:r>
              <a:rPr lang="en-US" sz="1200" dirty="0">
                <a:effectLst/>
              </a:rPr>
              <a:t> </a:t>
            </a:r>
            <a:r>
              <a:rPr lang="en-US" sz="1200" dirty="0" err="1">
                <a:effectLst/>
              </a:rPr>
              <a:t>los</a:t>
            </a:r>
            <a:r>
              <a:rPr lang="en-US" sz="1200" dirty="0">
                <a:effectLst/>
              </a:rPr>
              <a:t> </a:t>
            </a:r>
            <a:r>
              <a:rPr lang="en-US" sz="1200" dirty="0" err="1">
                <a:effectLst/>
              </a:rPr>
              <a:t>siguientes</a:t>
            </a:r>
            <a:r>
              <a:rPr lang="en-US" sz="1200" dirty="0">
                <a:effectLst/>
              </a:rPr>
              <a:t> </a:t>
            </a:r>
            <a:r>
              <a:rPr lang="en-US" sz="1200" dirty="0" err="1">
                <a:effectLst/>
              </a:rPr>
              <a:t>tipos</a:t>
            </a:r>
            <a:r>
              <a:rPr lang="en-US" sz="1200" dirty="0">
                <a:effectLst/>
              </a:rPr>
              <a:t> o </a:t>
            </a:r>
            <a:r>
              <a:rPr lang="en-US" sz="1200" dirty="0" err="1">
                <a:effectLst/>
              </a:rPr>
              <a:t>niveles</a:t>
            </a:r>
            <a:r>
              <a:rPr lang="en-US" sz="12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200" dirty="0" err="1">
                <a:effectLst/>
              </a:rPr>
              <a:t>Debida</a:t>
            </a:r>
            <a:r>
              <a:rPr lang="en-US" sz="1200" dirty="0">
                <a:effectLst/>
              </a:rPr>
              <a:t> Diligencia </a:t>
            </a:r>
            <a:r>
              <a:rPr lang="en-US" sz="1200" dirty="0" err="1">
                <a:effectLst/>
              </a:rPr>
              <a:t>Simplificada</a:t>
            </a:r>
            <a:endParaRPr lang="en-US" sz="1200" dirty="0">
              <a:effectLst/>
            </a:endParaRPr>
          </a:p>
          <a:p>
            <a:pPr marL="342900" marR="0" lvl="0" indent="-228600" algn="just">
              <a:lnSpc>
                <a:spcPct val="90000"/>
              </a:lnSpc>
              <a:spcBef>
                <a:spcPts val="0"/>
              </a:spcBef>
              <a:spcAft>
                <a:spcPts val="0"/>
              </a:spcAft>
              <a:buFont typeface="Arial" panose="020B0604020202020204" pitchFamily="34" charset="0"/>
              <a:buChar char="•"/>
            </a:pPr>
            <a:r>
              <a:rPr lang="en-US" sz="1200" dirty="0" err="1">
                <a:effectLst/>
              </a:rPr>
              <a:t>Debida</a:t>
            </a:r>
            <a:r>
              <a:rPr lang="en-US" sz="1200" dirty="0">
                <a:effectLst/>
              </a:rPr>
              <a:t> Diligencia Normal</a:t>
            </a:r>
          </a:p>
          <a:p>
            <a:pPr marL="342900" marR="0" lvl="0" indent="-228600" algn="just">
              <a:lnSpc>
                <a:spcPct val="90000"/>
              </a:lnSpc>
              <a:spcBef>
                <a:spcPts val="0"/>
              </a:spcBef>
              <a:spcAft>
                <a:spcPts val="800"/>
              </a:spcAft>
              <a:buFont typeface="Arial" panose="020B0604020202020204" pitchFamily="34" charset="0"/>
              <a:buChar char="•"/>
            </a:pPr>
            <a:r>
              <a:rPr lang="en-US" sz="1200" dirty="0" err="1">
                <a:effectLst/>
              </a:rPr>
              <a:t>Debida</a:t>
            </a:r>
            <a:r>
              <a:rPr lang="en-US" sz="1200" dirty="0">
                <a:effectLst/>
              </a:rPr>
              <a:t> Diligencia </a:t>
            </a:r>
            <a:r>
              <a:rPr lang="en-US" sz="1200" dirty="0" err="1">
                <a:effectLst/>
              </a:rPr>
              <a:t>Incrementada</a:t>
            </a:r>
            <a:r>
              <a:rPr lang="en-US" sz="1200" dirty="0">
                <a:effectLst/>
              </a:rPr>
              <a:t> </a:t>
            </a:r>
          </a:p>
          <a:p>
            <a:pPr marR="0" algn="just">
              <a:lnSpc>
                <a:spcPct val="90000"/>
              </a:lnSpc>
              <a:spcBef>
                <a:spcPts val="0"/>
              </a:spcBef>
              <a:spcAft>
                <a:spcPts val="800"/>
              </a:spcAft>
            </a:pPr>
            <a:r>
              <a:rPr lang="en-US" sz="1200" b="1" dirty="0" err="1">
                <a:effectLst/>
              </a:rPr>
              <a:t>Debida</a:t>
            </a:r>
            <a:r>
              <a:rPr lang="en-US" sz="1200" b="1" dirty="0">
                <a:effectLst/>
              </a:rPr>
              <a:t> diligencia </a:t>
            </a:r>
            <a:r>
              <a:rPr lang="en-US" sz="1200" b="1" dirty="0" err="1">
                <a:effectLst/>
              </a:rPr>
              <a:t>Simplificada</a:t>
            </a:r>
            <a:endParaRPr lang="en-US" sz="1200" dirty="0">
              <a:effectLst/>
            </a:endParaRPr>
          </a:p>
          <a:p>
            <a:pPr marR="0" algn="just">
              <a:lnSpc>
                <a:spcPct val="90000"/>
              </a:lnSpc>
              <a:spcBef>
                <a:spcPts val="0"/>
              </a:spcBef>
              <a:spcAft>
                <a:spcPts val="800"/>
              </a:spcAft>
            </a:pPr>
            <a:r>
              <a:rPr lang="en-US" sz="1200" dirty="0">
                <a:effectLst/>
              </a:rPr>
              <a:t>Se </a:t>
            </a:r>
            <a:r>
              <a:rPr lang="en-US" sz="1200" dirty="0" err="1">
                <a:effectLst/>
              </a:rPr>
              <a:t>puede</a:t>
            </a:r>
            <a:r>
              <a:rPr lang="en-US" sz="1200" dirty="0">
                <a:effectLst/>
              </a:rPr>
              <a:t> </a:t>
            </a:r>
            <a:r>
              <a:rPr lang="en-US" sz="1200" dirty="0" err="1">
                <a:effectLst/>
              </a:rPr>
              <a:t>aplicar</a:t>
            </a:r>
            <a:r>
              <a:rPr lang="en-US" sz="1200" dirty="0">
                <a:effectLst/>
              </a:rPr>
              <a:t> </a:t>
            </a:r>
            <a:r>
              <a:rPr lang="en-US" sz="1200" dirty="0" err="1">
                <a:effectLst/>
              </a:rPr>
              <a:t>esta</a:t>
            </a:r>
            <a:r>
              <a:rPr lang="en-US" sz="1200" dirty="0">
                <a:effectLst/>
              </a:rPr>
              <a:t> </a:t>
            </a:r>
            <a:r>
              <a:rPr lang="en-US" sz="1200" dirty="0" err="1">
                <a:effectLst/>
              </a:rPr>
              <a:t>medida</a:t>
            </a:r>
            <a:r>
              <a:rPr lang="en-US" sz="1200" dirty="0">
                <a:effectLst/>
              </a:rPr>
              <a:t> a </a:t>
            </a:r>
            <a:r>
              <a:rPr lang="en-US" sz="1200" dirty="0" err="1">
                <a:effectLst/>
              </a:rPr>
              <a:t>clientes</a:t>
            </a:r>
            <a:r>
              <a:rPr lang="en-US" sz="1200" dirty="0">
                <a:effectLst/>
              </a:rPr>
              <a:t> y </a:t>
            </a:r>
            <a:r>
              <a:rPr lang="en-US" sz="1200" dirty="0" err="1">
                <a:effectLst/>
              </a:rPr>
              <a:t>usuarios</a:t>
            </a:r>
            <a:r>
              <a:rPr lang="en-US" sz="1200" dirty="0">
                <a:effectLst/>
              </a:rPr>
              <a:t>, </a:t>
            </a:r>
            <a:r>
              <a:rPr lang="en-US" sz="1200" dirty="0" err="1">
                <a:effectLst/>
              </a:rPr>
              <a:t>cuando</a:t>
            </a:r>
            <a:r>
              <a:rPr lang="en-US" sz="1200" dirty="0">
                <a:effectLst/>
              </a:rPr>
              <a:t> </a:t>
            </a:r>
            <a:r>
              <a:rPr lang="en-US" sz="1200" dirty="0" err="1">
                <a:effectLst/>
              </a:rPr>
              <a:t>los</a:t>
            </a:r>
            <a:r>
              <a:rPr lang="en-US" sz="1200" dirty="0">
                <a:effectLst/>
              </a:rPr>
              <a:t> </a:t>
            </a:r>
            <a:r>
              <a:rPr lang="en-US" sz="1200" dirty="0" err="1">
                <a:effectLst/>
              </a:rPr>
              <a:t>riesgos</a:t>
            </a:r>
            <a:r>
              <a:rPr lang="en-US" sz="1200" dirty="0">
                <a:effectLst/>
              </a:rPr>
              <a:t> </a:t>
            </a:r>
            <a:r>
              <a:rPr lang="en-US" sz="1200" dirty="0" err="1">
                <a:effectLst/>
              </a:rPr>
              <a:t>asociados</a:t>
            </a:r>
            <a:r>
              <a:rPr lang="en-US" sz="1200" dirty="0">
                <a:effectLst/>
              </a:rPr>
              <a:t> </a:t>
            </a:r>
            <a:r>
              <a:rPr lang="en-US" sz="1200" dirty="0" err="1">
                <a:effectLst/>
              </a:rPr>
              <a:t>sean</a:t>
            </a:r>
            <a:r>
              <a:rPr lang="en-US" sz="1200" dirty="0">
                <a:effectLst/>
              </a:rPr>
              <a:t> </a:t>
            </a:r>
            <a:r>
              <a:rPr lang="en-US" sz="1200" dirty="0" err="1">
                <a:effectLst/>
              </a:rPr>
              <a:t>considerados</a:t>
            </a:r>
            <a:r>
              <a:rPr lang="en-US" sz="1200" dirty="0">
                <a:effectLst/>
              </a:rPr>
              <a:t> de </a:t>
            </a:r>
            <a:r>
              <a:rPr lang="en-US" sz="1200" dirty="0" err="1">
                <a:effectLst/>
              </a:rPr>
              <a:t>menor</a:t>
            </a:r>
            <a:r>
              <a:rPr lang="en-US" sz="1200" dirty="0">
                <a:effectLst/>
              </a:rPr>
              <a:t> </a:t>
            </a:r>
            <a:r>
              <a:rPr lang="en-US" sz="1200" dirty="0" err="1">
                <a:effectLst/>
              </a:rPr>
              <a:t>riesgo</a:t>
            </a:r>
            <a:endParaRPr lang="en-US" sz="1200" dirty="0">
              <a:effectLst/>
            </a:endParaRPr>
          </a:p>
          <a:p>
            <a:pPr marR="0" algn="just">
              <a:lnSpc>
                <a:spcPct val="90000"/>
              </a:lnSpc>
              <a:spcBef>
                <a:spcPts val="0"/>
              </a:spcBef>
              <a:spcAft>
                <a:spcPts val="800"/>
              </a:spcAft>
            </a:pPr>
            <a:r>
              <a:rPr lang="en-US" sz="1200" dirty="0">
                <a:effectLst/>
              </a:rPr>
              <a:t> </a:t>
            </a:r>
          </a:p>
          <a:p>
            <a:pPr marR="0" algn="just">
              <a:lnSpc>
                <a:spcPct val="90000"/>
              </a:lnSpc>
              <a:spcBef>
                <a:spcPts val="0"/>
              </a:spcBef>
              <a:spcAft>
                <a:spcPts val="800"/>
              </a:spcAft>
            </a:pPr>
            <a:r>
              <a:rPr lang="en-US" sz="1200" b="1" dirty="0" err="1">
                <a:effectLst/>
              </a:rPr>
              <a:t>Debida</a:t>
            </a:r>
            <a:r>
              <a:rPr lang="en-US" sz="1200" b="1" dirty="0">
                <a:effectLst/>
              </a:rPr>
              <a:t> diligencia Normal</a:t>
            </a:r>
            <a:endParaRPr lang="en-US" sz="1200" dirty="0">
              <a:effectLst/>
            </a:endParaRPr>
          </a:p>
          <a:p>
            <a:pPr marR="0" algn="just">
              <a:lnSpc>
                <a:spcPct val="90000"/>
              </a:lnSpc>
              <a:spcBef>
                <a:spcPts val="0"/>
              </a:spcBef>
              <a:spcAft>
                <a:spcPts val="800"/>
              </a:spcAft>
            </a:pPr>
            <a:r>
              <a:rPr lang="en-US" sz="1200" dirty="0">
                <a:effectLst/>
              </a:rPr>
              <a:t>Las </a:t>
            </a:r>
            <a:r>
              <a:rPr lang="en-US" sz="1200" dirty="0" err="1">
                <a:effectLst/>
              </a:rPr>
              <a:t>medidas</a:t>
            </a:r>
            <a:r>
              <a:rPr lang="en-US" sz="1200" dirty="0">
                <a:effectLst/>
              </a:rPr>
              <a:t> </a:t>
            </a:r>
            <a:r>
              <a:rPr lang="en-US" sz="1200" dirty="0" err="1">
                <a:effectLst/>
              </a:rPr>
              <a:t>normales</a:t>
            </a:r>
            <a:r>
              <a:rPr lang="en-US" sz="1200" dirty="0">
                <a:effectLst/>
              </a:rPr>
              <a:t> de </a:t>
            </a:r>
            <a:r>
              <a:rPr lang="en-US" sz="1200" dirty="0" err="1">
                <a:effectLst/>
              </a:rPr>
              <a:t>identificación</a:t>
            </a:r>
            <a:r>
              <a:rPr lang="en-US" sz="1200" dirty="0">
                <a:effectLst/>
              </a:rPr>
              <a:t> y </a:t>
            </a:r>
            <a:r>
              <a:rPr lang="en-US" sz="1200" dirty="0" err="1">
                <a:effectLst/>
              </a:rPr>
              <a:t>conocimiento</a:t>
            </a:r>
            <a:r>
              <a:rPr lang="en-US" sz="1200" dirty="0">
                <a:effectLst/>
              </a:rPr>
              <a:t> del </a:t>
            </a:r>
            <a:r>
              <a:rPr lang="en-US" sz="1200" dirty="0" err="1">
                <a:effectLst/>
              </a:rPr>
              <a:t>cliente</a:t>
            </a:r>
            <a:r>
              <a:rPr lang="en-US" sz="1200" dirty="0">
                <a:effectLst/>
              </a:rPr>
              <a:t> </a:t>
            </a:r>
            <a:r>
              <a:rPr lang="en-US" sz="1200" dirty="0" err="1">
                <a:effectLst/>
              </a:rPr>
              <a:t>deben</a:t>
            </a:r>
            <a:r>
              <a:rPr lang="en-US" sz="1200" dirty="0">
                <a:effectLst/>
              </a:rPr>
              <a:t> </a:t>
            </a:r>
            <a:r>
              <a:rPr lang="en-US" sz="1200" dirty="0" err="1">
                <a:effectLst/>
              </a:rPr>
              <a:t>contener</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a:t>
            </a:r>
            <a:r>
              <a:rPr lang="en-US" sz="1200" dirty="0" err="1">
                <a:effectLst/>
              </a:rPr>
              <a:t>expediente</a:t>
            </a:r>
            <a:r>
              <a:rPr lang="en-US" sz="1200" dirty="0">
                <a:effectLst/>
              </a:rPr>
              <a:t> </a:t>
            </a:r>
            <a:r>
              <a:rPr lang="en-US" sz="1200" dirty="0" err="1">
                <a:effectLst/>
              </a:rPr>
              <a:t>como</a:t>
            </a:r>
            <a:r>
              <a:rPr lang="en-US" sz="1200" dirty="0">
                <a:effectLst/>
              </a:rPr>
              <a:t> </a:t>
            </a:r>
            <a:r>
              <a:rPr lang="en-US" sz="1200" dirty="0" err="1">
                <a:effectLst/>
              </a:rPr>
              <a:t>mínimo</a:t>
            </a:r>
            <a:r>
              <a:rPr lang="en-US" sz="1200" dirty="0">
                <a:effectLst/>
              </a:rPr>
              <a:t> lo </a:t>
            </a:r>
            <a:r>
              <a:rPr lang="en-US" sz="1200" dirty="0" err="1">
                <a:effectLst/>
              </a:rPr>
              <a:t>detallado</a:t>
            </a:r>
            <a:r>
              <a:rPr lang="en-US" sz="1200" dirty="0">
                <a:effectLst/>
              </a:rPr>
              <a:t> </a:t>
            </a:r>
            <a:r>
              <a:rPr lang="en-US" sz="1200" dirty="0" err="1">
                <a:effectLst/>
              </a:rPr>
              <a:t>en</a:t>
            </a:r>
            <a:r>
              <a:rPr lang="en-US" sz="1200" dirty="0">
                <a:effectLst/>
              </a:rPr>
              <a:t> </a:t>
            </a:r>
            <a:r>
              <a:rPr lang="en-US" sz="1200" dirty="0" err="1">
                <a:effectLst/>
              </a:rPr>
              <a:t>los</a:t>
            </a:r>
            <a:r>
              <a:rPr lang="en-US" sz="1200" dirty="0">
                <a:effectLst/>
              </a:rPr>
              <a:t> </a:t>
            </a:r>
            <a:r>
              <a:rPr lang="en-US" sz="1200" dirty="0" err="1">
                <a:effectLst/>
              </a:rPr>
              <a:t>requisitos</a:t>
            </a:r>
            <a:r>
              <a:rPr lang="en-US" sz="1200" dirty="0">
                <a:effectLst/>
              </a:rPr>
              <a:t> del </a:t>
            </a:r>
            <a:r>
              <a:rPr lang="en-US" sz="1200" dirty="0" err="1">
                <a:effectLst/>
              </a:rPr>
              <a:t>conocimiento</a:t>
            </a:r>
            <a:r>
              <a:rPr lang="en-US" sz="1200" dirty="0">
                <a:effectLst/>
              </a:rPr>
              <a:t> del </a:t>
            </a:r>
            <a:r>
              <a:rPr lang="en-US" sz="1200" dirty="0" err="1">
                <a:effectLst/>
              </a:rPr>
              <a:t>cliente</a:t>
            </a:r>
            <a:r>
              <a:rPr lang="en-US" sz="1200" dirty="0">
                <a:effectLst/>
              </a:rPr>
              <a:t>.</a:t>
            </a:r>
          </a:p>
          <a:p>
            <a:pPr marR="0" algn="just">
              <a:lnSpc>
                <a:spcPct val="90000"/>
              </a:lnSpc>
              <a:spcBef>
                <a:spcPts val="0"/>
              </a:spcBef>
              <a:spcAft>
                <a:spcPts val="800"/>
              </a:spcAft>
            </a:pPr>
            <a:r>
              <a:rPr lang="en-US" sz="1200" dirty="0">
                <a:effectLst/>
              </a:rPr>
              <a:t>Un </a:t>
            </a:r>
            <a:r>
              <a:rPr lang="en-US" sz="1200" dirty="0" err="1">
                <a:effectLst/>
              </a:rPr>
              <a:t>cliente</a:t>
            </a:r>
            <a:r>
              <a:rPr lang="en-US" sz="1200" dirty="0">
                <a:effectLst/>
              </a:rPr>
              <a:t> se </a:t>
            </a:r>
            <a:r>
              <a:rPr lang="en-US" sz="1200" dirty="0" err="1">
                <a:effectLst/>
              </a:rPr>
              <a:t>mantendrá</a:t>
            </a:r>
            <a:r>
              <a:rPr lang="en-US" sz="1200" dirty="0">
                <a:effectLst/>
              </a:rPr>
              <a:t> bajo </a:t>
            </a:r>
            <a:r>
              <a:rPr lang="en-US" sz="1200" dirty="0" err="1">
                <a:effectLst/>
              </a:rPr>
              <a:t>el</a:t>
            </a:r>
            <a:r>
              <a:rPr lang="en-US" sz="1200" dirty="0">
                <a:effectLst/>
              </a:rPr>
              <a:t> </a:t>
            </a:r>
            <a:r>
              <a:rPr lang="en-US" sz="1200" dirty="0" err="1">
                <a:effectLst/>
              </a:rPr>
              <a:t>estatus</a:t>
            </a:r>
            <a:r>
              <a:rPr lang="en-US" sz="1200" dirty="0">
                <a:effectLst/>
              </a:rPr>
              <a:t> de </a:t>
            </a:r>
            <a:r>
              <a:rPr lang="en-US" sz="1200" dirty="0" err="1">
                <a:effectLst/>
              </a:rPr>
              <a:t>Debida</a:t>
            </a:r>
            <a:r>
              <a:rPr lang="en-US" sz="1200" dirty="0">
                <a:effectLst/>
              </a:rPr>
              <a:t> Diligencia Normal </a:t>
            </a:r>
            <a:r>
              <a:rPr lang="en-US" sz="1200" dirty="0" err="1">
                <a:effectLst/>
              </a:rPr>
              <a:t>cuando</a:t>
            </a:r>
            <a:r>
              <a:rPr lang="en-US" sz="1200" dirty="0">
                <a:effectLst/>
              </a:rPr>
              <a:t>:</a:t>
            </a:r>
          </a:p>
          <a:p>
            <a:pPr marL="342900" marR="0" lvl="0" indent="-228600" algn="just">
              <a:lnSpc>
                <a:spcPct val="90000"/>
              </a:lnSpc>
              <a:spcBef>
                <a:spcPts val="0"/>
              </a:spcBef>
              <a:spcAft>
                <a:spcPts val="0"/>
              </a:spcAft>
              <a:buFont typeface="Arial" panose="020B0604020202020204" pitchFamily="34" charset="0"/>
              <a:buChar char="•"/>
            </a:pPr>
            <a:r>
              <a:rPr lang="en-US" sz="1200" dirty="0">
                <a:effectLst/>
              </a:rPr>
              <a:t>El </a:t>
            </a:r>
            <a:r>
              <a:rPr lang="en-US" sz="1200" dirty="0" err="1">
                <a:effectLst/>
              </a:rPr>
              <a:t>sistema</a:t>
            </a:r>
            <a:r>
              <a:rPr lang="en-US" sz="1200" dirty="0">
                <a:effectLst/>
              </a:rPr>
              <a:t> de </a:t>
            </a:r>
            <a:r>
              <a:rPr lang="en-US" sz="1200" dirty="0" err="1">
                <a:effectLst/>
              </a:rPr>
              <a:t>monitoreo</a:t>
            </a:r>
            <a:r>
              <a:rPr lang="en-US" sz="1200" dirty="0">
                <a:effectLst/>
              </a:rPr>
              <a:t> </a:t>
            </a:r>
            <a:r>
              <a:rPr lang="en-US" sz="1200" dirty="0" err="1">
                <a:effectLst/>
              </a:rPr>
              <a:t>califique</a:t>
            </a:r>
            <a:r>
              <a:rPr lang="en-US" sz="1200" dirty="0">
                <a:effectLst/>
              </a:rPr>
              <a:t> al </a:t>
            </a:r>
            <a:r>
              <a:rPr lang="en-US" sz="1200" dirty="0" err="1">
                <a:effectLst/>
              </a:rPr>
              <a:t>cliente</a:t>
            </a:r>
            <a:r>
              <a:rPr lang="en-US" sz="1200" dirty="0">
                <a:effectLst/>
              </a:rPr>
              <a:t> con </a:t>
            </a:r>
            <a:r>
              <a:rPr lang="en-US" sz="1200" dirty="0" err="1">
                <a:effectLst/>
              </a:rPr>
              <a:t>el</a:t>
            </a:r>
            <a:r>
              <a:rPr lang="en-US" sz="1200" dirty="0">
                <a:effectLst/>
              </a:rPr>
              <a:t> </a:t>
            </a:r>
            <a:r>
              <a:rPr lang="en-US" sz="1200" dirty="0" err="1">
                <a:effectLst/>
              </a:rPr>
              <a:t>nivel</a:t>
            </a:r>
            <a:r>
              <a:rPr lang="en-US" sz="1200" dirty="0">
                <a:effectLst/>
              </a:rPr>
              <a:t> de </a:t>
            </a:r>
            <a:r>
              <a:rPr lang="en-US" sz="1200" dirty="0" err="1">
                <a:effectLst/>
              </a:rPr>
              <a:t>riesgo</a:t>
            </a:r>
            <a:r>
              <a:rPr lang="en-US" sz="1200" dirty="0">
                <a:effectLst/>
              </a:rPr>
              <a:t> medio</a:t>
            </a:r>
          </a:p>
          <a:p>
            <a:pPr marL="342900" marR="0" lvl="0" indent="-228600" algn="just">
              <a:lnSpc>
                <a:spcPct val="90000"/>
              </a:lnSpc>
              <a:spcBef>
                <a:spcPts val="0"/>
              </a:spcBef>
              <a:spcAft>
                <a:spcPts val="800"/>
              </a:spcAft>
              <a:buFont typeface="Arial" panose="020B0604020202020204" pitchFamily="34" charset="0"/>
              <a:buChar char="•"/>
            </a:pPr>
            <a:r>
              <a:rPr lang="en-US" sz="1200" dirty="0">
                <a:effectLst/>
              </a:rPr>
              <a:t>No </a:t>
            </a:r>
            <a:r>
              <a:rPr lang="en-US" sz="1200" dirty="0" err="1">
                <a:effectLst/>
              </a:rPr>
              <a:t>exista</a:t>
            </a:r>
            <a:r>
              <a:rPr lang="en-US" sz="1200" dirty="0">
                <a:effectLst/>
              </a:rPr>
              <a:t> </a:t>
            </a:r>
            <a:r>
              <a:rPr lang="en-US" sz="1200" dirty="0" err="1">
                <a:effectLst/>
              </a:rPr>
              <a:t>información</a:t>
            </a:r>
            <a:r>
              <a:rPr lang="en-US" sz="1200" dirty="0">
                <a:effectLst/>
              </a:rPr>
              <a:t> o </a:t>
            </a:r>
            <a:r>
              <a:rPr lang="en-US" sz="1200" dirty="0" err="1">
                <a:effectLst/>
              </a:rPr>
              <a:t>indicios</a:t>
            </a:r>
            <a:r>
              <a:rPr lang="en-US" sz="1200" dirty="0">
                <a:effectLst/>
              </a:rPr>
              <a:t> de que </a:t>
            </a:r>
            <a:r>
              <a:rPr lang="en-US" sz="1200" dirty="0" err="1">
                <a:effectLst/>
              </a:rPr>
              <a:t>el</a:t>
            </a:r>
            <a:r>
              <a:rPr lang="en-US" sz="1200" dirty="0">
                <a:effectLst/>
              </a:rPr>
              <a:t> </a:t>
            </a:r>
            <a:r>
              <a:rPr lang="en-US" sz="1200" dirty="0" err="1">
                <a:effectLst/>
              </a:rPr>
              <a:t>cliente</a:t>
            </a:r>
            <a:r>
              <a:rPr lang="en-US" sz="1200" dirty="0">
                <a:effectLst/>
              </a:rPr>
              <a:t> Se </a:t>
            </a:r>
            <a:r>
              <a:rPr lang="en-US" sz="1200" dirty="0" err="1">
                <a:effectLst/>
              </a:rPr>
              <a:t>considere</a:t>
            </a:r>
            <a:r>
              <a:rPr lang="en-US" sz="1200" dirty="0">
                <a:effectLst/>
              </a:rPr>
              <a:t> </a:t>
            </a:r>
            <a:r>
              <a:rPr lang="en-US" sz="1200" dirty="0" err="1">
                <a:effectLst/>
              </a:rPr>
              <a:t>como</a:t>
            </a:r>
            <a:r>
              <a:rPr lang="en-US" sz="1200" dirty="0">
                <a:effectLst/>
              </a:rPr>
              <a:t> alto </a:t>
            </a:r>
            <a:r>
              <a:rPr lang="en-US" sz="1200" dirty="0" err="1">
                <a:effectLst/>
              </a:rPr>
              <a:t>riesgo</a:t>
            </a:r>
            <a:endParaRPr lang="en-US" sz="1200" dirty="0">
              <a:effectLst/>
            </a:endParaRPr>
          </a:p>
          <a:p>
            <a:pPr marR="0" algn="just">
              <a:lnSpc>
                <a:spcPct val="90000"/>
              </a:lnSpc>
              <a:spcBef>
                <a:spcPts val="0"/>
              </a:spcBef>
              <a:spcAft>
                <a:spcPts val="800"/>
              </a:spcAft>
            </a:pPr>
            <a:r>
              <a:rPr lang="en-US" sz="1200" dirty="0">
                <a:effectLst/>
              </a:rPr>
              <a:t> </a:t>
            </a:r>
            <a:r>
              <a:rPr lang="en-US" sz="1200" b="1" dirty="0" err="1">
                <a:effectLst/>
              </a:rPr>
              <a:t>Debida</a:t>
            </a:r>
            <a:r>
              <a:rPr lang="en-US" sz="1200" b="1" dirty="0">
                <a:effectLst/>
              </a:rPr>
              <a:t> Diligencia </a:t>
            </a:r>
            <a:r>
              <a:rPr lang="en-US" sz="1200" b="1" dirty="0" err="1">
                <a:effectLst/>
              </a:rPr>
              <a:t>Incementada</a:t>
            </a:r>
            <a:endParaRPr lang="en-US" sz="1200" dirty="0">
              <a:effectLst/>
            </a:endParaRPr>
          </a:p>
          <a:p>
            <a:pPr marR="0" algn="just">
              <a:lnSpc>
                <a:spcPct val="90000"/>
              </a:lnSpc>
              <a:spcBef>
                <a:spcPts val="0"/>
              </a:spcBef>
              <a:spcAft>
                <a:spcPts val="800"/>
              </a:spcAft>
            </a:pPr>
            <a:r>
              <a:rPr lang="en-US" sz="1200" dirty="0">
                <a:effectLst/>
              </a:rPr>
              <a:t>Son las </a:t>
            </a:r>
            <a:r>
              <a:rPr lang="en-US" sz="1200" dirty="0" err="1">
                <a:effectLst/>
              </a:rPr>
              <a:t>medidas</a:t>
            </a:r>
            <a:r>
              <a:rPr lang="en-US" sz="1200" dirty="0">
                <a:effectLst/>
              </a:rPr>
              <a:t> </a:t>
            </a:r>
            <a:r>
              <a:rPr lang="en-US" sz="1200" dirty="0" err="1">
                <a:effectLst/>
              </a:rPr>
              <a:t>específicas</a:t>
            </a:r>
            <a:r>
              <a:rPr lang="en-US" sz="1200" dirty="0">
                <a:effectLst/>
              </a:rPr>
              <a:t> para </a:t>
            </a:r>
            <a:r>
              <a:rPr lang="en-US" sz="1200" dirty="0" err="1">
                <a:effectLst/>
              </a:rPr>
              <a:t>contar</a:t>
            </a:r>
            <a:r>
              <a:rPr lang="en-US" sz="1200" dirty="0">
                <a:effectLst/>
              </a:rPr>
              <a:t> con un </a:t>
            </a:r>
            <a:r>
              <a:rPr lang="en-US" sz="1200" dirty="0" err="1">
                <a:effectLst/>
              </a:rPr>
              <a:t>conocimiento</a:t>
            </a:r>
            <a:r>
              <a:rPr lang="en-US" sz="1200" dirty="0">
                <a:effectLst/>
              </a:rPr>
              <a:t> e </a:t>
            </a:r>
            <a:r>
              <a:rPr lang="en-US" sz="1200" dirty="0" err="1">
                <a:effectLst/>
              </a:rPr>
              <a:t>identificación</a:t>
            </a:r>
            <a:r>
              <a:rPr lang="en-US" sz="1200" dirty="0">
                <a:effectLst/>
              </a:rPr>
              <a:t> </a:t>
            </a:r>
            <a:r>
              <a:rPr lang="en-US" sz="1200" dirty="0" err="1">
                <a:effectLst/>
              </a:rPr>
              <a:t>efectiva</a:t>
            </a:r>
            <a:r>
              <a:rPr lang="en-US" sz="1200" dirty="0">
                <a:effectLst/>
              </a:rPr>
              <a:t>, </a:t>
            </a:r>
            <a:r>
              <a:rPr lang="en-US" sz="1200" dirty="0" err="1">
                <a:effectLst/>
              </a:rPr>
              <a:t>eficiente</a:t>
            </a:r>
            <a:r>
              <a:rPr lang="en-US" sz="1200" dirty="0">
                <a:effectLst/>
              </a:rPr>
              <a:t> y </a:t>
            </a:r>
            <a:r>
              <a:rPr lang="en-US" sz="1200" dirty="0" err="1">
                <a:effectLst/>
              </a:rPr>
              <a:t>oportuna</a:t>
            </a:r>
            <a:r>
              <a:rPr lang="en-US" sz="1200" dirty="0">
                <a:effectLst/>
              </a:rPr>
              <a:t> de </a:t>
            </a:r>
            <a:r>
              <a:rPr lang="en-US" sz="1200" dirty="0" err="1">
                <a:effectLst/>
              </a:rPr>
              <a:t>los</a:t>
            </a:r>
            <a:r>
              <a:rPr lang="en-US" sz="1200" dirty="0">
                <a:effectLst/>
              </a:rPr>
              <a:t> </a:t>
            </a:r>
            <a:r>
              <a:rPr lang="en-US" sz="1200" dirty="0" err="1">
                <a:effectLst/>
              </a:rPr>
              <a:t>clientes</a:t>
            </a:r>
            <a:r>
              <a:rPr lang="en-US" sz="1200" dirty="0">
                <a:effectLst/>
              </a:rPr>
              <a:t> </a:t>
            </a:r>
            <a:r>
              <a:rPr lang="en-US" sz="1200" dirty="0" err="1">
                <a:effectLst/>
              </a:rPr>
              <a:t>actuales</a:t>
            </a:r>
            <a:r>
              <a:rPr lang="en-US" sz="1200" dirty="0">
                <a:effectLst/>
              </a:rPr>
              <a:t> y </a:t>
            </a:r>
            <a:r>
              <a:rPr lang="en-US" sz="1200" dirty="0" err="1">
                <a:effectLst/>
              </a:rPr>
              <a:t>potenciales</a:t>
            </a:r>
            <a:r>
              <a:rPr lang="en-US" sz="1200" dirty="0">
                <a:effectLst/>
              </a:rPr>
              <a:t>, </a:t>
            </a:r>
            <a:r>
              <a:rPr lang="en-US" sz="1200" dirty="0" err="1">
                <a:effectLst/>
              </a:rPr>
              <a:t>cuando</a:t>
            </a:r>
            <a:r>
              <a:rPr lang="en-US" sz="1200" dirty="0">
                <a:effectLst/>
              </a:rPr>
              <a:t> </a:t>
            </a:r>
            <a:r>
              <a:rPr lang="en-US" sz="1200" dirty="0" err="1">
                <a:effectLst/>
              </a:rPr>
              <a:t>dichos</a:t>
            </a:r>
            <a:r>
              <a:rPr lang="en-US" sz="1200" dirty="0">
                <a:effectLst/>
              </a:rPr>
              <a:t> </a:t>
            </a:r>
            <a:r>
              <a:rPr lang="en-US" sz="1200" dirty="0" err="1">
                <a:effectLst/>
              </a:rPr>
              <a:t>clientes</a:t>
            </a:r>
            <a:r>
              <a:rPr lang="en-US" sz="1200" dirty="0">
                <a:effectLst/>
              </a:rPr>
              <a:t> se </a:t>
            </a:r>
            <a:r>
              <a:rPr lang="en-US" sz="1200" dirty="0" err="1">
                <a:effectLst/>
              </a:rPr>
              <a:t>consideran</a:t>
            </a:r>
            <a:r>
              <a:rPr lang="en-US" sz="1200" dirty="0">
                <a:effectLst/>
              </a:rPr>
              <a:t> de </a:t>
            </a:r>
            <a:r>
              <a:rPr lang="en-US" sz="1200" dirty="0" err="1">
                <a:effectLst/>
              </a:rPr>
              <a:t>riesgo</a:t>
            </a:r>
            <a:r>
              <a:rPr lang="en-US" sz="1200" dirty="0">
                <a:effectLst/>
              </a:rPr>
              <a:t> ALTO, al </a:t>
            </a:r>
            <a:r>
              <a:rPr lang="en-US" sz="1200" dirty="0" err="1">
                <a:effectLst/>
              </a:rPr>
              <a:t>establecer</a:t>
            </a:r>
            <a:r>
              <a:rPr lang="en-US" sz="1200" dirty="0">
                <a:effectLst/>
              </a:rPr>
              <a:t>, </a:t>
            </a:r>
            <a:r>
              <a:rPr lang="en-US" sz="1200" dirty="0" err="1">
                <a:effectLst/>
              </a:rPr>
              <a:t>mantener</a:t>
            </a:r>
            <a:r>
              <a:rPr lang="en-US" sz="1200" dirty="0">
                <a:effectLst/>
              </a:rPr>
              <a:t> o </a:t>
            </a:r>
            <a:r>
              <a:rPr lang="en-US" sz="1200" dirty="0" err="1">
                <a:effectLst/>
              </a:rPr>
              <a:t>ampliar</a:t>
            </a:r>
            <a:r>
              <a:rPr lang="en-US" sz="1200" dirty="0">
                <a:effectLst/>
              </a:rPr>
              <a:t> </a:t>
            </a:r>
            <a:r>
              <a:rPr lang="en-US" sz="1200" dirty="0" err="1">
                <a:effectLst/>
              </a:rPr>
              <a:t>una</a:t>
            </a:r>
            <a:r>
              <a:rPr lang="en-US" sz="1200" dirty="0">
                <a:effectLst/>
              </a:rPr>
              <a:t> </a:t>
            </a:r>
            <a:r>
              <a:rPr lang="en-US" sz="1200" dirty="0" err="1">
                <a:effectLst/>
              </a:rPr>
              <a:t>relación</a:t>
            </a:r>
            <a:r>
              <a:rPr lang="en-US" sz="1200" dirty="0">
                <a:effectLst/>
              </a:rPr>
              <a:t> </a:t>
            </a:r>
            <a:r>
              <a:rPr lang="en-US" sz="1200" dirty="0" err="1">
                <a:effectLst/>
              </a:rPr>
              <a:t>financiera</a:t>
            </a:r>
            <a:r>
              <a:rPr lang="en-US" sz="1200" dirty="0">
                <a:effectLst/>
              </a:rPr>
              <a:t> con la </a:t>
            </a:r>
            <a:r>
              <a:rPr lang="en-US" sz="1200" dirty="0" err="1">
                <a:effectLst/>
              </a:rPr>
              <a:t>institución</a:t>
            </a:r>
            <a:r>
              <a:rPr lang="en-US" sz="1200" dirty="0">
                <a:effectLst/>
              </a:rPr>
              <a:t>.</a:t>
            </a:r>
          </a:p>
        </p:txBody>
      </p:sp>
    </p:spTree>
    <p:extLst>
      <p:ext uri="{BB962C8B-B14F-4D97-AF65-F5344CB8AC3E}">
        <p14:creationId xmlns:p14="http://schemas.microsoft.com/office/powerpoint/2010/main" val="124812406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a:extLst>
              <a:ext uri="{FF2B5EF4-FFF2-40B4-BE49-F238E27FC236}">
                <a16:creationId xmlns:a16="http://schemas.microsoft.com/office/drawing/2014/main" id="{590B37A3-43F3-499D-B52D-EB9DE3767559}"/>
              </a:ext>
            </a:extLst>
          </p:cNvPr>
          <p:cNvPicPr>
            <a:picLocks noChangeAspect="1"/>
          </p:cNvPicPr>
          <p:nvPr/>
        </p:nvPicPr>
        <p:blipFill rotWithShape="1">
          <a:blip r:embed="rId2"/>
          <a:srcRect l="7867" r="7867"/>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p:cNvSpPr>
            <a:spLocks noGrp="1"/>
          </p:cNvSpPr>
          <p:nvPr>
            <p:ph type="title"/>
          </p:nvPr>
        </p:nvSpPr>
        <p:spPr>
          <a:xfrm>
            <a:off x="477981" y="1122363"/>
            <a:ext cx="4023360" cy="3204134"/>
          </a:xfrm>
        </p:spPr>
        <p:txBody>
          <a:bodyPr vert="horz" lIns="91440" tIns="45720" rIns="91440" bIns="45720" rtlCol="0" anchor="b">
            <a:normAutofit/>
          </a:bodyPr>
          <a:lstStyle/>
          <a:p>
            <a:r>
              <a:rPr lang="es-HN" dirty="0"/>
              <a:t>Cultura de Riesgo</a:t>
            </a:r>
            <a:br>
              <a:rPr lang="en-US" dirty="0"/>
            </a:b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C68FB42-8B7F-4910-A64A-357EF1F54F9B}"/>
              </a:ext>
            </a:extLst>
          </p:cNvPr>
          <p:cNvSpPr txBox="1"/>
          <p:nvPr/>
        </p:nvSpPr>
        <p:spPr>
          <a:xfrm>
            <a:off x="5422546" y="771988"/>
            <a:ext cx="6125592" cy="5479962"/>
          </a:xfrm>
          <a:prstGeom prst="rect">
            <a:avLst/>
          </a:prstGeom>
          <a:noFill/>
        </p:spPr>
        <p:txBody>
          <a:bodyPr wrap="square">
            <a:spAutoFit/>
          </a:bodyPr>
          <a:lstStyle/>
          <a:p>
            <a:pPr marL="0" marR="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Es la actitud general de los miembros de una organización en prevención de pérdidas orientado a la mejora continua.</a:t>
            </a:r>
            <a:endParaRPr lang="en-US" sz="18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El ciclo de mejora continua consta de cuatro etapas:</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Actuar: establecer objetivos y procesos para obtener los resultados de conformidad con los requisitos del cliente y las políticas de la organización.</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Planear: implementar procesos para alcanzar los objetivos.</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Hacer: medir el desempeño de los procesos de acuerdo con los objetivos perseguidos</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Verificar: tomar acciones para la mejora</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516133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5 Project-Planning Tips to Help You Meet Your Goals">
            <a:extLst>
              <a:ext uri="{FF2B5EF4-FFF2-40B4-BE49-F238E27FC236}">
                <a16:creationId xmlns:a16="http://schemas.microsoft.com/office/drawing/2014/main" id="{E9D2F0C5-C393-7749-8B23-F419B07A8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409" b="-1"/>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FA36A4-8F08-AF43-8257-5576F11AD059}"/>
              </a:ext>
            </a:extLst>
          </p:cNvPr>
          <p:cNvSpPr>
            <a:spLocks noGrp="1"/>
          </p:cNvSpPr>
          <p:nvPr>
            <p:ph type="title"/>
          </p:nvPr>
        </p:nvSpPr>
        <p:spPr>
          <a:xfrm>
            <a:off x="804672" y="365125"/>
            <a:ext cx="5266155" cy="1135201"/>
          </a:xfrm>
        </p:spPr>
        <p:txBody>
          <a:bodyPr vert="horz" lIns="91440" tIns="45720" rIns="91440" bIns="45720" rtlCol="0" anchor="ctr">
            <a:normAutofit/>
          </a:bodyPr>
          <a:lstStyle/>
          <a:p>
            <a:r>
              <a:rPr lang="es-HN" sz="2400" b="1" dirty="0">
                <a:effectLst/>
                <a:latin typeface="Times New Roman" panose="02020603050405020304" pitchFamily="18" charset="0"/>
                <a:ea typeface="Calibri" panose="020F0502020204030204" pitchFamily="34" charset="0"/>
              </a:rPr>
              <a:t>METODOLOGÍA DE RIESGO OPERATIVO</a:t>
            </a:r>
            <a:br>
              <a:rPr lang="en-US" sz="2400" dirty="0">
                <a:latin typeface="+mj-lt"/>
                <a:cs typeface="+mj-cs"/>
              </a:rPr>
            </a:br>
            <a:endParaRPr lang="en-US" sz="2400" dirty="0">
              <a:latin typeface="+mj-lt"/>
              <a:cs typeface="+mj-cs"/>
            </a:endParaRPr>
          </a:p>
        </p:txBody>
      </p:sp>
      <p:sp>
        <p:nvSpPr>
          <p:cNvPr id="5" name="TextBox 4">
            <a:extLst>
              <a:ext uri="{FF2B5EF4-FFF2-40B4-BE49-F238E27FC236}">
                <a16:creationId xmlns:a16="http://schemas.microsoft.com/office/drawing/2014/main" id="{1A178BCE-F72A-4544-8DB5-66071A8B4DD4}"/>
              </a:ext>
            </a:extLst>
          </p:cNvPr>
          <p:cNvSpPr txBox="1"/>
          <p:nvPr/>
        </p:nvSpPr>
        <p:spPr>
          <a:xfrm>
            <a:off x="476680" y="1728848"/>
            <a:ext cx="4531416" cy="4154361"/>
          </a:xfrm>
          <a:prstGeom prst="rect">
            <a:avLst/>
          </a:prstGeom>
        </p:spPr>
        <p:txBody>
          <a:bodyPr vert="horz" lIns="91440" tIns="45720" rIns="91440" bIns="45720" rtlCol="0">
            <a:normAutofit/>
          </a:bodyPr>
          <a:lstStyle/>
          <a:p>
            <a:pPr>
              <a:lnSpc>
                <a:spcPct val="150000"/>
              </a:lnSpc>
              <a:spcAft>
                <a:spcPts val="600"/>
              </a:spcAft>
            </a:pPr>
            <a:endParaRPr lang="en-US" sz="2000" dirty="0"/>
          </a:p>
        </p:txBody>
      </p:sp>
      <p:sp>
        <p:nvSpPr>
          <p:cNvPr id="16" name="TextBox 15">
            <a:extLst>
              <a:ext uri="{FF2B5EF4-FFF2-40B4-BE49-F238E27FC236}">
                <a16:creationId xmlns:a16="http://schemas.microsoft.com/office/drawing/2014/main" id="{FB15EED3-E9AA-4290-A69C-36854C9C1685}"/>
              </a:ext>
            </a:extLst>
          </p:cNvPr>
          <p:cNvSpPr txBox="1"/>
          <p:nvPr/>
        </p:nvSpPr>
        <p:spPr>
          <a:xfrm>
            <a:off x="179772" y="1402036"/>
            <a:ext cx="5266155" cy="5223481"/>
          </a:xfrm>
          <a:prstGeom prst="rect">
            <a:avLst/>
          </a:prstGeom>
          <a:noFill/>
        </p:spPr>
        <p:txBody>
          <a:bodyPr wrap="square">
            <a:spAutoFit/>
          </a:bodyPr>
          <a:lstStyle/>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Apoyar en divulgar las políticas de Riesgo Operativo</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Capacitar a lo interno de su área sobre la gestión de Riesgo Operativo</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Reportar eventos e incrementar la cultura de reporte a través del formato de reporte de eventos</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Crear planes de contingencia a los procesos en conjunto con los dueños del proceso y apoyar el desarrollo del Plan de Continuidad del Negocio</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mj-lt"/>
              <a:buAutoNum type="arabicPeriod"/>
            </a:pPr>
            <a:r>
              <a:rPr lang="es-HN" sz="1800" dirty="0">
                <a:effectLst/>
                <a:latin typeface="Times New Roman" panose="02020603050405020304" pitchFamily="18" charset="0"/>
                <a:ea typeface="Calibri" panose="020F0502020204030204" pitchFamily="34" charset="0"/>
              </a:rPr>
              <a:t>Aplicar el proceso de gestión de Riesgo Operativo</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18810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Diagrama&#10;&#10;Descripción generada automáticamente">
            <a:extLst>
              <a:ext uri="{FF2B5EF4-FFF2-40B4-BE49-F238E27FC236}">
                <a16:creationId xmlns:a16="http://schemas.microsoft.com/office/drawing/2014/main" id="{A2192513-D0A9-48D6-8865-1BABEE30D34A}"/>
              </a:ext>
            </a:extLst>
          </p:cNvPr>
          <p:cNvPicPr>
            <a:picLocks noChangeAspect="1"/>
          </p:cNvPicPr>
          <p:nvPr/>
        </p:nvPicPr>
        <p:blipFill rotWithShape="1">
          <a:blip r:embed="rId2"/>
          <a:srcRect l="9452" r="31168" b="3646"/>
          <a:stretch/>
        </p:blipFill>
        <p:spPr>
          <a:xfrm>
            <a:off x="3522468" y="10"/>
            <a:ext cx="8669532" cy="6857990"/>
          </a:xfrm>
          <a:prstGeom prst="rect">
            <a:avLst/>
          </a:prstGeom>
        </p:spPr>
      </p:pic>
      <p:sp>
        <p:nvSpPr>
          <p:cNvPr id="31" name="Rectangle 3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424815" y="1299309"/>
            <a:ext cx="4669067" cy="1124712"/>
          </a:xfrm>
        </p:spPr>
        <p:txBody>
          <a:bodyPr vert="horz" lIns="91440" tIns="45720" rIns="91440" bIns="45720" rtlCol="0" anchor="b">
            <a:noAutofit/>
          </a:bodyPr>
          <a:lstStyle/>
          <a:p>
            <a:br>
              <a:rPr lang="es-HN" sz="1800" b="1" kern="0" dirty="0">
                <a:effectLst/>
                <a:latin typeface="Arial" panose="020B0604020202020204" pitchFamily="34" charset="0"/>
                <a:ea typeface="MS Gothic" panose="020B0609070205080204" pitchFamily="49" charset="-128"/>
                <a:cs typeface="Times New Roman" panose="02020603050405020304" pitchFamily="18" charset="0"/>
              </a:rPr>
            </a:br>
            <a:r>
              <a:rPr lang="es-HN" sz="1800" b="1" dirty="0">
                <a:effectLst/>
                <a:latin typeface="Times New Roman" panose="02020603050405020304" pitchFamily="18" charset="0"/>
                <a:ea typeface="Calibri" panose="020F0502020204030204" pitchFamily="34" charset="0"/>
              </a:rPr>
              <a:t>MATRIZ DE IDENTIFICACION DE RIESGOS EN LOS PROCESOS</a:t>
            </a:r>
            <a:br>
              <a:rPr lang="en-US" sz="1800" b="1" dirty="0">
                <a:effectLst/>
                <a:latin typeface="Times New Roman" panose="02020603050405020304" pitchFamily="18" charset="0"/>
                <a:ea typeface="Calibri" panose="020F0502020204030204" pitchFamily="34" charset="0"/>
              </a:rPr>
            </a:br>
            <a:br>
              <a:rPr lang="en-US" sz="3200" dirty="0">
                <a:latin typeface="+mj-lt"/>
                <a:cs typeface="+mj-cs"/>
              </a:rPr>
            </a:br>
            <a:endParaRPr lang="en-US" sz="3200" dirty="0">
              <a:latin typeface="+mj-lt"/>
              <a:cs typeface="+mj-cs"/>
            </a:endParaRPr>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6B9CB3E-42B6-44DC-9181-7CED8515E88B}"/>
              </a:ext>
            </a:extLst>
          </p:cNvPr>
          <p:cNvSpPr txBox="1"/>
          <p:nvPr/>
        </p:nvSpPr>
        <p:spPr>
          <a:xfrm>
            <a:off x="349502" y="2500686"/>
            <a:ext cx="7010086" cy="435730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85000" lnSpcReduction="20000"/>
          </a:bodyPr>
          <a:lstStyle/>
          <a:p>
            <a:pPr marL="0" marR="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Esta herramienta muestra de forma detallada los riesgos identificados en cada uno de los procesos, permite la evaluación del Riesgo Inherente mediante la conjugación de las variables Impacto/Probabilidad y del Riesgo Residual por medio de la ejecución o aplicación de controles.</a:t>
            </a:r>
            <a:endParaRPr lang="en-US" sz="18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La administración del riesgo operativo constituye un proceso continuo y permanente, las instituciones deben conformar bases de datos para cumplir con los siguientes criterios:</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Symbol" panose="05050102010706020507" pitchFamily="18" charset="2"/>
              <a:buChar char=""/>
            </a:pPr>
            <a:r>
              <a:rPr lang="es-HN" sz="1800" dirty="0">
                <a:effectLst/>
                <a:latin typeface="Times New Roman" panose="02020603050405020304" pitchFamily="18" charset="0"/>
                <a:ea typeface="Calibri" panose="020F0502020204030204" pitchFamily="34" charset="0"/>
              </a:rPr>
              <a:t>Deben registrarse los eventos de pérdida originados en toda la empresa, para lo cual se deben diseñar políticas, procedimientos de captura y entrenamiento al personal que interviene en el proceso</a:t>
            </a:r>
            <a:endParaRPr lang="en-US" sz="18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Font typeface="Symbol" panose="05050102010706020507" pitchFamily="18" charset="2"/>
              <a:buChar char=""/>
            </a:pPr>
            <a:r>
              <a:rPr lang="es-HN" sz="1800" dirty="0">
                <a:effectLst/>
                <a:latin typeface="Times New Roman" panose="02020603050405020304" pitchFamily="18" charset="0"/>
                <a:ea typeface="Calibri" panose="020F0502020204030204" pitchFamily="34" charset="0"/>
              </a:rPr>
              <a:t>Debe registrarse como mínimo, la siguiente información referida al evento y a las pérdidas asociadas</a:t>
            </a:r>
            <a:endParaRPr lang="en-US" sz="18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13249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64D464-898B-4908-88FD-33A83D6E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E0C69-05AA-9E43-B98B-54DB0036DF4B}"/>
              </a:ext>
            </a:extLst>
          </p:cNvPr>
          <p:cNvSpPr>
            <a:spLocks noGrp="1"/>
          </p:cNvSpPr>
          <p:nvPr>
            <p:ph type="title"/>
          </p:nvPr>
        </p:nvSpPr>
        <p:spPr>
          <a:xfrm>
            <a:off x="512962" y="365126"/>
            <a:ext cx="8011024" cy="644526"/>
          </a:xfrm>
        </p:spPr>
        <p:txBody>
          <a:bodyPr vert="horz" lIns="91440" tIns="45720" rIns="91440" bIns="45720" rtlCol="0" anchor="ctr">
            <a:noAutofit/>
          </a:bodyPr>
          <a:lstStyle/>
          <a:p>
            <a:r>
              <a:rPr lang="es-HN" sz="2400" b="1" dirty="0">
                <a:solidFill>
                  <a:schemeClr val="bg1"/>
                </a:solidFill>
                <a:effectLst/>
                <a:latin typeface="Times New Roman" panose="02020603050405020304" pitchFamily="18" charset="0"/>
                <a:ea typeface="Calibri" panose="020F0502020204030204" pitchFamily="34" charset="0"/>
              </a:rPr>
              <a:t>ETAPAS DEL PROCESO DE GESTIÓN DE RIESGOS</a:t>
            </a:r>
            <a:br>
              <a:rPr lang="en-US" sz="2400" kern="1200" dirty="0">
                <a:solidFill>
                  <a:schemeClr val="bg1"/>
                </a:solidFill>
                <a:latin typeface="+mj-lt"/>
                <a:ea typeface="+mj-ea"/>
                <a:cs typeface="+mj-cs"/>
              </a:rPr>
            </a:br>
            <a:endParaRPr lang="en-US" sz="2400" kern="1200" dirty="0">
              <a:solidFill>
                <a:schemeClr val="bg1"/>
              </a:solidFill>
              <a:latin typeface="+mj-lt"/>
              <a:ea typeface="+mj-ea"/>
              <a:cs typeface="+mj-cs"/>
            </a:endParaRPr>
          </a:p>
        </p:txBody>
      </p:sp>
      <p:sp>
        <p:nvSpPr>
          <p:cNvPr id="13" name="Freeform: Shape 12">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99804EF6-FF02-3142-894E-07D3477E5DB1}"/>
              </a:ext>
            </a:extLst>
          </p:cNvPr>
          <p:cNvSpPr txBox="1"/>
          <p:nvPr/>
        </p:nvSpPr>
        <p:spPr>
          <a:xfrm>
            <a:off x="838201" y="1686517"/>
            <a:ext cx="7315200" cy="4121152"/>
          </a:xfrm>
          <a:prstGeom prst="rect">
            <a:avLst/>
          </a:prstGeom>
        </p:spPr>
        <p:txBody>
          <a:bodyPr vert="horz" lIns="91440" tIns="45720" rIns="91440" bIns="45720" rtlCol="0">
            <a:normAutofit/>
          </a:bodyPr>
          <a:lstStyle/>
          <a:p>
            <a:pPr>
              <a:lnSpc>
                <a:spcPct val="90000"/>
              </a:lnSpc>
              <a:spcAft>
                <a:spcPts val="600"/>
              </a:spcAft>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El proceso de gestión de riesgos que una empresa desarrolle consta de cinco etapas:</a:t>
            </a:r>
            <a:endParaRPr lang="en-US" sz="2400" dirty="0">
              <a:effectLst/>
            </a:endParaRPr>
          </a:p>
        </p:txBody>
      </p:sp>
      <p:sp>
        <p:nvSpPr>
          <p:cNvPr id="17" name="Freeform: Shape 16">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27" name="Diagram 26">
            <a:extLst>
              <a:ext uri="{FF2B5EF4-FFF2-40B4-BE49-F238E27FC236}">
                <a16:creationId xmlns:a16="http://schemas.microsoft.com/office/drawing/2014/main" id="{A5E9456F-70A3-483E-BA59-AB370E850E00}"/>
              </a:ext>
            </a:extLst>
          </p:cNvPr>
          <p:cNvGraphicFramePr/>
          <p:nvPr>
            <p:extLst>
              <p:ext uri="{D42A27DB-BD31-4B8C-83A1-F6EECF244321}">
                <p14:modId xmlns:p14="http://schemas.microsoft.com/office/powerpoint/2010/main" val="3357153909"/>
              </p:ext>
            </p:extLst>
          </p:nvPr>
        </p:nvGraphicFramePr>
        <p:xfrm>
          <a:off x="923868" y="1202855"/>
          <a:ext cx="7600118" cy="32970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TextBox 27">
            <a:extLst>
              <a:ext uri="{FF2B5EF4-FFF2-40B4-BE49-F238E27FC236}">
                <a16:creationId xmlns:a16="http://schemas.microsoft.com/office/drawing/2014/main" id="{210DA21C-1AF5-407C-99F6-B15AC78101DA}"/>
              </a:ext>
            </a:extLst>
          </p:cNvPr>
          <p:cNvSpPr txBox="1"/>
          <p:nvPr/>
        </p:nvSpPr>
        <p:spPr>
          <a:xfrm>
            <a:off x="923868" y="3398505"/>
            <a:ext cx="6094520" cy="2792046"/>
          </a:xfrm>
          <a:prstGeom prst="rect">
            <a:avLst/>
          </a:prstGeom>
          <a:noFill/>
        </p:spPr>
        <p:txBody>
          <a:bodyPr wrap="square">
            <a:spAutoFit/>
          </a:bodyPr>
          <a:lstStyle/>
          <a:p>
            <a:pPr>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Etapa I: Identificación de Riesgos</a:t>
            </a:r>
            <a:br>
              <a:rPr lang="en-US" dirty="0">
                <a:latin typeface="Times New Roman" panose="02020603050405020304" pitchFamily="18" charset="0"/>
                <a:ea typeface="Calibri" panose="020F0502020204030204" pitchFamily="34" charset="0"/>
              </a:rPr>
            </a:br>
            <a:r>
              <a:rPr lang="es-HN" sz="1800" dirty="0">
                <a:effectLst/>
                <a:latin typeface="Times New Roman" panose="02020603050405020304" pitchFamily="18" charset="0"/>
                <a:ea typeface="Calibri" panose="020F0502020204030204" pitchFamily="34" charset="0"/>
              </a:rPr>
              <a:t>Etapa II: Evaluación de Riesgos</a:t>
            </a:r>
            <a:br>
              <a:rPr lang="en-US" dirty="0">
                <a:latin typeface="Times New Roman" panose="02020603050405020304" pitchFamily="18" charset="0"/>
                <a:ea typeface="Calibri" panose="020F0502020204030204" pitchFamily="34" charset="0"/>
              </a:rPr>
            </a:br>
            <a:r>
              <a:rPr lang="es-HN" sz="1800" dirty="0">
                <a:effectLst/>
                <a:latin typeface="Times New Roman" panose="02020603050405020304" pitchFamily="18" charset="0"/>
                <a:ea typeface="Calibri" panose="020F0502020204030204" pitchFamily="34" charset="0"/>
              </a:rPr>
              <a:t>Etapa III: Definir y Calificar los Controles</a:t>
            </a:r>
            <a:br>
              <a:rPr lang="es-HN" sz="1800" dirty="0">
                <a:effectLst/>
                <a:latin typeface="Times New Roman" panose="02020603050405020304" pitchFamily="18" charset="0"/>
                <a:ea typeface="Calibri" panose="020F0502020204030204" pitchFamily="34" charset="0"/>
              </a:rPr>
            </a:br>
            <a:r>
              <a:rPr lang="es-HN" sz="1800" dirty="0">
                <a:effectLst/>
                <a:latin typeface="Times New Roman" panose="02020603050405020304" pitchFamily="18" charset="0"/>
                <a:ea typeface="Calibri" panose="020F0502020204030204" pitchFamily="34" charset="0"/>
              </a:rPr>
              <a:t>Etapa IV: Plan de Acción</a:t>
            </a:r>
            <a:br>
              <a:rPr lang="es-HN" sz="1800" dirty="0">
                <a:effectLst/>
                <a:latin typeface="Times New Roman" panose="02020603050405020304" pitchFamily="18" charset="0"/>
                <a:ea typeface="Calibri" panose="020F0502020204030204" pitchFamily="34" charset="0"/>
              </a:rPr>
            </a:br>
            <a:r>
              <a:rPr lang="es-HN" sz="1800" dirty="0">
                <a:effectLst/>
                <a:latin typeface="Times New Roman" panose="02020603050405020304" pitchFamily="18" charset="0"/>
                <a:ea typeface="Calibri" panose="020F0502020204030204" pitchFamily="34" charset="0"/>
              </a:rPr>
              <a:t>Etapa V: Monitoreo de Riesgos</a:t>
            </a:r>
            <a:endParaRPr lang="en-US" sz="18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endParaRPr lang="es-HN" sz="1800" b="1"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575574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CCDD320-F060-4CF7-AE20-8592F7C95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4B49AD00-D954-4DA1-88A1-FFCD8F596D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544" y="685798"/>
            <a:ext cx="4613397" cy="5486399"/>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43414178-8525-4CC3-8399-4DB03425C3F3}"/>
              </a:ext>
            </a:extLst>
          </p:cNvPr>
          <p:cNvSpPr txBox="1"/>
          <p:nvPr/>
        </p:nvSpPr>
        <p:spPr>
          <a:xfrm>
            <a:off x="1117605" y="979715"/>
            <a:ext cx="3849274" cy="88144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b="1" kern="1200" dirty="0">
                <a:solidFill>
                  <a:schemeClr val="bg1">
                    <a:alpha val="50000"/>
                  </a:schemeClr>
                </a:solidFill>
                <a:effectLst/>
                <a:latin typeface="+mj-lt"/>
                <a:ea typeface="+mj-ea"/>
                <a:cs typeface="+mj-cs"/>
              </a:rPr>
              <a:t>ENFOQUE DE LA SUPERVISIÓN DE RIESGOS DE LA COMISIÓN NACIONAL DE BANCOS Y SEGUROS</a:t>
            </a:r>
            <a:endParaRPr lang="en-US" kern="1200" dirty="0">
              <a:solidFill>
                <a:schemeClr val="bg1">
                  <a:alpha val="50000"/>
                </a:schemeClr>
              </a:solidFill>
              <a:latin typeface="+mj-lt"/>
              <a:ea typeface="+mj-ea"/>
              <a:cs typeface="+mj-cs"/>
            </a:endParaRPr>
          </a:p>
        </p:txBody>
      </p:sp>
      <p:sp>
        <p:nvSpPr>
          <p:cNvPr id="26" name="TextBox 25">
            <a:extLst>
              <a:ext uri="{FF2B5EF4-FFF2-40B4-BE49-F238E27FC236}">
                <a16:creationId xmlns:a16="http://schemas.microsoft.com/office/drawing/2014/main" id="{DB4C1D8A-141A-4B6C-A02E-E33C5A1C756B}"/>
              </a:ext>
            </a:extLst>
          </p:cNvPr>
          <p:cNvSpPr txBox="1"/>
          <p:nvPr/>
        </p:nvSpPr>
        <p:spPr>
          <a:xfrm>
            <a:off x="1217924" y="2546961"/>
            <a:ext cx="3648635" cy="3564735"/>
          </a:xfrm>
          <a:prstGeom prst="rect">
            <a:avLst/>
          </a:prstGeom>
        </p:spPr>
        <p:txBody>
          <a:bodyPr vert="horz" lIns="91440" tIns="45720" rIns="91440" bIns="45720" rtlCol="0" anchor="t">
            <a:normAutofit/>
          </a:bodyPr>
          <a:lstStyle/>
          <a:p>
            <a:pPr>
              <a:lnSpc>
                <a:spcPct val="90000"/>
              </a:lnSpc>
              <a:spcAft>
                <a:spcPts val="600"/>
              </a:spcAft>
            </a:pPr>
            <a:r>
              <a:rPr lang="en-US" sz="2000" dirty="0">
                <a:solidFill>
                  <a:schemeClr val="bg1"/>
                </a:solidFill>
                <a:effectLst/>
              </a:rPr>
              <a:t>La </a:t>
            </a:r>
            <a:r>
              <a:rPr lang="en-US" sz="2000" dirty="0" err="1">
                <a:solidFill>
                  <a:schemeClr val="bg1"/>
                </a:solidFill>
                <a:effectLst/>
              </a:rPr>
              <a:t>Supervisión</a:t>
            </a:r>
            <a:r>
              <a:rPr lang="en-US" sz="2000" dirty="0">
                <a:solidFill>
                  <a:schemeClr val="bg1"/>
                </a:solidFill>
                <a:effectLst/>
              </a:rPr>
              <a:t> de </a:t>
            </a:r>
            <a:r>
              <a:rPr lang="en-US" sz="2000" dirty="0" err="1">
                <a:solidFill>
                  <a:schemeClr val="bg1"/>
                </a:solidFill>
                <a:effectLst/>
              </a:rPr>
              <a:t>Riesgos</a:t>
            </a:r>
            <a:r>
              <a:rPr lang="en-US" sz="2000" dirty="0">
                <a:solidFill>
                  <a:schemeClr val="bg1"/>
                </a:solidFill>
                <a:effectLst/>
              </a:rPr>
              <a:t> es de </a:t>
            </a:r>
            <a:r>
              <a:rPr lang="en-US" sz="2000" dirty="0" err="1">
                <a:solidFill>
                  <a:schemeClr val="bg1"/>
                </a:solidFill>
                <a:effectLst/>
              </a:rPr>
              <a:t>naturaleza</a:t>
            </a:r>
            <a:r>
              <a:rPr lang="en-US" sz="2000" dirty="0">
                <a:solidFill>
                  <a:schemeClr val="bg1"/>
                </a:solidFill>
                <a:effectLst/>
              </a:rPr>
              <a:t> </a:t>
            </a:r>
            <a:r>
              <a:rPr lang="en-US" sz="2000" dirty="0" err="1">
                <a:solidFill>
                  <a:schemeClr val="bg1"/>
                </a:solidFill>
                <a:effectLst/>
              </a:rPr>
              <a:t>dinámica</a:t>
            </a:r>
            <a:r>
              <a:rPr lang="en-US" sz="2000" dirty="0">
                <a:solidFill>
                  <a:schemeClr val="bg1"/>
                </a:solidFill>
                <a:effectLst/>
              </a:rPr>
              <a:t>, con </a:t>
            </a:r>
            <a:r>
              <a:rPr lang="en-US" sz="2000" dirty="0" err="1">
                <a:solidFill>
                  <a:schemeClr val="bg1"/>
                </a:solidFill>
                <a:effectLst/>
              </a:rPr>
              <a:t>énfasis</a:t>
            </a:r>
            <a:r>
              <a:rPr lang="en-US" sz="2000" dirty="0">
                <a:solidFill>
                  <a:schemeClr val="bg1"/>
                </a:solidFill>
                <a:effectLst/>
              </a:rPr>
              <a:t> </a:t>
            </a:r>
            <a:r>
              <a:rPr lang="en-US" sz="2000" dirty="0" err="1">
                <a:solidFill>
                  <a:schemeClr val="bg1"/>
                </a:solidFill>
                <a:effectLst/>
              </a:rPr>
              <a:t>en</a:t>
            </a:r>
            <a:r>
              <a:rPr lang="en-US" sz="2000" dirty="0">
                <a:solidFill>
                  <a:schemeClr val="bg1"/>
                </a:solidFill>
                <a:effectLst/>
              </a:rPr>
              <a:t> </a:t>
            </a:r>
            <a:r>
              <a:rPr lang="en-US" sz="2000" dirty="0" err="1">
                <a:solidFill>
                  <a:schemeClr val="bg1"/>
                </a:solidFill>
                <a:effectLst/>
              </a:rPr>
              <a:t>comprender</a:t>
            </a:r>
            <a:r>
              <a:rPr lang="en-US" sz="2000" dirty="0">
                <a:solidFill>
                  <a:schemeClr val="bg1"/>
                </a:solidFill>
                <a:effectLst/>
              </a:rPr>
              <a:t> y </a:t>
            </a:r>
            <a:r>
              <a:rPr lang="en-US" sz="2000" dirty="0" err="1">
                <a:solidFill>
                  <a:schemeClr val="bg1"/>
                </a:solidFill>
                <a:effectLst/>
              </a:rPr>
              <a:t>anticipar</a:t>
            </a:r>
            <a:r>
              <a:rPr lang="en-US" sz="2000" dirty="0">
                <a:solidFill>
                  <a:schemeClr val="bg1"/>
                </a:solidFill>
                <a:effectLst/>
              </a:rPr>
              <a:t> </a:t>
            </a:r>
            <a:r>
              <a:rPr lang="en-US" sz="2000" dirty="0" err="1">
                <a:solidFill>
                  <a:schemeClr val="bg1"/>
                </a:solidFill>
                <a:effectLst/>
              </a:rPr>
              <a:t>los</a:t>
            </a:r>
            <a:r>
              <a:rPr lang="en-US" sz="2000" dirty="0">
                <a:solidFill>
                  <a:schemeClr val="bg1"/>
                </a:solidFill>
                <a:effectLst/>
              </a:rPr>
              <a:t> </a:t>
            </a:r>
            <a:r>
              <a:rPr lang="en-US" sz="2000" dirty="0" err="1">
                <a:solidFill>
                  <a:schemeClr val="bg1"/>
                </a:solidFill>
                <a:effectLst/>
              </a:rPr>
              <a:t>riesgos</a:t>
            </a:r>
            <a:r>
              <a:rPr lang="en-US" sz="2000" dirty="0">
                <a:solidFill>
                  <a:schemeClr val="bg1"/>
                </a:solidFill>
                <a:effectLst/>
              </a:rPr>
              <a:t> que </a:t>
            </a:r>
            <a:r>
              <a:rPr lang="en-US" sz="2000" dirty="0" err="1">
                <a:solidFill>
                  <a:schemeClr val="bg1"/>
                </a:solidFill>
                <a:effectLst/>
              </a:rPr>
              <a:t>enfrentan</a:t>
            </a:r>
            <a:r>
              <a:rPr lang="en-US" sz="2000" dirty="0">
                <a:solidFill>
                  <a:schemeClr val="bg1"/>
                </a:solidFill>
                <a:effectLst/>
              </a:rPr>
              <a:t> </a:t>
            </a:r>
            <a:r>
              <a:rPr lang="en-US" sz="2000" dirty="0" err="1">
                <a:solidFill>
                  <a:schemeClr val="bg1"/>
                </a:solidFill>
                <a:effectLst/>
              </a:rPr>
              <a:t>los</a:t>
            </a:r>
            <a:r>
              <a:rPr lang="en-US" sz="2000" dirty="0">
                <a:solidFill>
                  <a:schemeClr val="bg1"/>
                </a:solidFill>
                <a:effectLst/>
              </a:rPr>
              <a:t> </a:t>
            </a:r>
            <a:r>
              <a:rPr lang="en-US" sz="2000" dirty="0" err="1">
                <a:solidFill>
                  <a:schemeClr val="bg1"/>
                </a:solidFill>
                <a:effectLst/>
              </a:rPr>
              <a:t>sectores</a:t>
            </a:r>
            <a:r>
              <a:rPr lang="en-US" sz="2000" dirty="0">
                <a:solidFill>
                  <a:schemeClr val="bg1"/>
                </a:solidFill>
                <a:effectLst/>
              </a:rPr>
              <a:t> e </a:t>
            </a:r>
            <a:r>
              <a:rPr lang="en-US" sz="2000" dirty="0" err="1">
                <a:solidFill>
                  <a:schemeClr val="bg1"/>
                </a:solidFill>
                <a:effectLst/>
              </a:rPr>
              <a:t>instituciones</a:t>
            </a:r>
            <a:r>
              <a:rPr lang="en-US" sz="2000" dirty="0">
                <a:solidFill>
                  <a:schemeClr val="bg1"/>
                </a:solidFill>
                <a:effectLst/>
              </a:rPr>
              <a:t> </a:t>
            </a:r>
            <a:r>
              <a:rPr lang="en-US" sz="2000" dirty="0" err="1">
                <a:solidFill>
                  <a:schemeClr val="bg1"/>
                </a:solidFill>
                <a:effectLst/>
              </a:rPr>
              <a:t>supervisadas</a:t>
            </a:r>
            <a:r>
              <a:rPr lang="en-US" sz="2000" dirty="0">
                <a:solidFill>
                  <a:schemeClr val="bg1"/>
                </a:solidFill>
                <a:effectLst/>
              </a:rPr>
              <a:t> para </a:t>
            </a:r>
            <a:r>
              <a:rPr lang="en-US" sz="2000" dirty="0" err="1">
                <a:solidFill>
                  <a:schemeClr val="bg1"/>
                </a:solidFill>
                <a:effectLst/>
              </a:rPr>
              <a:t>procurar</a:t>
            </a:r>
            <a:r>
              <a:rPr lang="en-US" sz="2000" dirty="0">
                <a:solidFill>
                  <a:schemeClr val="bg1"/>
                </a:solidFill>
                <a:effectLst/>
              </a:rPr>
              <a:t> </a:t>
            </a:r>
            <a:r>
              <a:rPr lang="en-US" sz="2000" dirty="0" err="1">
                <a:solidFill>
                  <a:schemeClr val="bg1"/>
                </a:solidFill>
                <a:effectLst/>
              </a:rPr>
              <a:t>el</a:t>
            </a:r>
            <a:r>
              <a:rPr lang="en-US" sz="2000" dirty="0">
                <a:solidFill>
                  <a:schemeClr val="bg1"/>
                </a:solidFill>
                <a:effectLst/>
              </a:rPr>
              <a:t> </a:t>
            </a:r>
            <a:r>
              <a:rPr lang="en-US" sz="2000" dirty="0" err="1">
                <a:solidFill>
                  <a:schemeClr val="bg1"/>
                </a:solidFill>
                <a:effectLst/>
              </a:rPr>
              <a:t>cumplimiento</a:t>
            </a:r>
            <a:r>
              <a:rPr lang="en-US" sz="2000" dirty="0">
                <a:solidFill>
                  <a:schemeClr val="bg1"/>
                </a:solidFill>
                <a:effectLst/>
              </a:rPr>
              <a:t> de </a:t>
            </a:r>
            <a:r>
              <a:rPr lang="en-US" sz="2000" dirty="0" err="1">
                <a:solidFill>
                  <a:schemeClr val="bg1"/>
                </a:solidFill>
                <a:effectLst/>
              </a:rPr>
              <a:t>los</a:t>
            </a:r>
            <a:r>
              <a:rPr lang="en-US" sz="2000" dirty="0">
                <a:solidFill>
                  <a:schemeClr val="bg1"/>
                </a:solidFill>
                <a:effectLst/>
              </a:rPr>
              <a:t> </a:t>
            </a:r>
            <a:r>
              <a:rPr lang="en-US" sz="2000" dirty="0" err="1">
                <a:solidFill>
                  <a:schemeClr val="bg1"/>
                </a:solidFill>
                <a:effectLst/>
              </a:rPr>
              <a:t>objetivos</a:t>
            </a:r>
            <a:r>
              <a:rPr lang="en-US" sz="2000" dirty="0">
                <a:solidFill>
                  <a:schemeClr val="bg1"/>
                </a:solidFill>
                <a:effectLst/>
              </a:rPr>
              <a:t> </a:t>
            </a:r>
            <a:r>
              <a:rPr lang="en-US" sz="2000" dirty="0" err="1">
                <a:solidFill>
                  <a:schemeClr val="bg1"/>
                </a:solidFill>
                <a:effectLst/>
              </a:rPr>
              <a:t>supervisores</a:t>
            </a:r>
            <a:r>
              <a:rPr lang="en-US" sz="2000" dirty="0">
                <a:solidFill>
                  <a:schemeClr val="bg1"/>
                </a:solidFill>
                <a:effectLst/>
              </a:rPr>
              <a:t> de </a:t>
            </a:r>
            <a:r>
              <a:rPr lang="en-US" sz="2000" dirty="0" err="1">
                <a:solidFill>
                  <a:schemeClr val="bg1"/>
                </a:solidFill>
                <a:effectLst/>
              </a:rPr>
              <a:t>estabilidad</a:t>
            </a:r>
            <a:r>
              <a:rPr lang="en-US" sz="2000" dirty="0">
                <a:solidFill>
                  <a:schemeClr val="bg1"/>
                </a:solidFill>
                <a:effectLst/>
              </a:rPr>
              <a:t> y </a:t>
            </a:r>
            <a:r>
              <a:rPr lang="en-US" sz="2000" dirty="0" err="1">
                <a:solidFill>
                  <a:schemeClr val="bg1"/>
                </a:solidFill>
                <a:effectLst/>
              </a:rPr>
              <a:t>solvencia</a:t>
            </a:r>
            <a:r>
              <a:rPr lang="en-US" sz="2000" dirty="0">
                <a:solidFill>
                  <a:schemeClr val="bg1"/>
                </a:solidFill>
                <a:effectLst/>
              </a:rPr>
              <a:t>.</a:t>
            </a:r>
            <a:endParaRPr lang="en-US" sz="2000" dirty="0">
              <a:solidFill>
                <a:schemeClr val="bg1"/>
              </a:solidFill>
            </a:endParaRPr>
          </a:p>
        </p:txBody>
      </p:sp>
      <p:pic>
        <p:nvPicPr>
          <p:cNvPr id="2050" name="Picture 2" descr="Comisión Nacional de Bancos y Seguros">
            <a:extLst>
              <a:ext uri="{FF2B5EF4-FFF2-40B4-BE49-F238E27FC236}">
                <a16:creationId xmlns:a16="http://schemas.microsoft.com/office/drawing/2014/main" id="{37BD3747-BF11-47C4-A9AA-AE1DD5A8325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5999" y="2227880"/>
            <a:ext cx="5428121" cy="2293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71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80AC00B-3680-4E5F-A539-5F8062FD0333}"/>
              </a:ext>
            </a:extLst>
          </p:cNvPr>
          <p:cNvPicPr>
            <a:picLocks noChangeAspect="1" noChangeArrowheads="1"/>
          </p:cNvPicPr>
          <p:nvPr/>
        </p:nvPicPr>
        <p:blipFill>
          <a:blip r:embed="rId2"/>
          <a:srcRect l="10677" r="10677"/>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9"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606655-82DB-6E49-9BA6-CD50C0206115}"/>
              </a:ext>
            </a:extLst>
          </p:cNvPr>
          <p:cNvSpPr>
            <a:spLocks noGrp="1"/>
          </p:cNvSpPr>
          <p:nvPr>
            <p:ph type="title"/>
          </p:nvPr>
        </p:nvSpPr>
        <p:spPr>
          <a:xfrm>
            <a:off x="804672" y="365125"/>
            <a:ext cx="6235319" cy="613169"/>
          </a:xfrm>
        </p:spPr>
        <p:txBody>
          <a:bodyPr vert="horz" lIns="91440" tIns="45720" rIns="91440" bIns="45720" rtlCol="0" anchor="ctr">
            <a:normAutofit/>
          </a:bodyPr>
          <a:lstStyle/>
          <a:p>
            <a:pPr marL="0" marR="0" algn="l">
              <a:lnSpc>
                <a:spcPct val="115000"/>
              </a:lnSpc>
              <a:spcBef>
                <a:spcPts val="0"/>
              </a:spcBef>
              <a:spcAft>
                <a:spcPts val="0"/>
              </a:spcAft>
            </a:pPr>
            <a:r>
              <a:rPr lang="es-ES" sz="2200" b="0" i="1" dirty="0">
                <a:solidFill>
                  <a:schemeClr val="tx1"/>
                </a:solidFill>
              </a:rPr>
              <a:t>Integrantes</a:t>
            </a:r>
            <a:endParaRPr lang="en-US" sz="2200" b="0" i="1" dirty="0">
              <a:solidFill>
                <a:schemeClr val="tx1"/>
              </a:solidFill>
            </a:endParaRPr>
          </a:p>
        </p:txBody>
      </p:sp>
      <p:sp>
        <p:nvSpPr>
          <p:cNvPr id="5" name="CuadroTexto 4">
            <a:extLst>
              <a:ext uri="{FF2B5EF4-FFF2-40B4-BE49-F238E27FC236}">
                <a16:creationId xmlns:a16="http://schemas.microsoft.com/office/drawing/2014/main" id="{BA70DB59-5FF0-4F59-BFF7-E541EB82C6AA}"/>
              </a:ext>
            </a:extLst>
          </p:cNvPr>
          <p:cNvSpPr txBox="1"/>
          <p:nvPr/>
        </p:nvSpPr>
        <p:spPr>
          <a:xfrm>
            <a:off x="804672" y="2022601"/>
            <a:ext cx="3941499" cy="415436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endParaRPr lang="en-US" sz="2000" dirty="0"/>
          </a:p>
        </p:txBody>
      </p:sp>
      <p:sp>
        <p:nvSpPr>
          <p:cNvPr id="23" name="Rectangle 35">
            <a:extLst>
              <a:ext uri="{FF2B5EF4-FFF2-40B4-BE49-F238E27FC236}">
                <a16:creationId xmlns:a16="http://schemas.microsoft.com/office/drawing/2014/main" id="{295130AA-C8D0-4654-8926-CA9B6E6769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Rectangle 41">
            <a:extLst>
              <a:ext uri="{FF2B5EF4-FFF2-40B4-BE49-F238E27FC236}">
                <a16:creationId xmlns:a16="http://schemas.microsoft.com/office/drawing/2014/main" id="{07DA5D4D-3B2E-4D31-ADE3-35CDF6E374C0}"/>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43">
            <a:extLst>
              <a:ext uri="{FF2B5EF4-FFF2-40B4-BE49-F238E27FC236}">
                <a16:creationId xmlns:a16="http://schemas.microsoft.com/office/drawing/2014/main" id="{C12FB914-5CFD-488A-997F-8264A4C31CD5}"/>
              </a:ext>
            </a:extLst>
          </p:cNvPr>
          <p:cNvSpPr>
            <a:spLocks noChangeArrowheads="1"/>
          </p:cNvSpPr>
          <p:nvPr/>
        </p:nvSpPr>
        <p:spPr bwMode="auto">
          <a:xfrm>
            <a:off x="0" y="914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2" name="Imagen 8" descr="La cara de una persona&#10;&#10;Descripción generada automáticamente">
            <a:extLst>
              <a:ext uri="{FF2B5EF4-FFF2-40B4-BE49-F238E27FC236}">
                <a16:creationId xmlns:a16="http://schemas.microsoft.com/office/drawing/2014/main" id="{F1004AFB-D89B-4322-B99A-CBC690C1D0E3}"/>
              </a:ext>
            </a:extLst>
          </p:cNvPr>
          <p:cNvPicPr>
            <a:picLocks noChangeAspect="1"/>
          </p:cNvPicPr>
          <p:nvPr/>
        </p:nvPicPr>
        <p:blipFill>
          <a:blip r:embed="rId3"/>
          <a:stretch>
            <a:fillRect/>
          </a:stretch>
        </p:blipFill>
        <p:spPr>
          <a:xfrm>
            <a:off x="600761" y="3263542"/>
            <a:ext cx="1175860" cy="1349477"/>
          </a:xfrm>
          <a:prstGeom prst="rect">
            <a:avLst/>
          </a:prstGeom>
        </p:spPr>
      </p:pic>
      <p:sp>
        <p:nvSpPr>
          <p:cNvPr id="93" name="CuadroTexto 14">
            <a:extLst>
              <a:ext uri="{FF2B5EF4-FFF2-40B4-BE49-F238E27FC236}">
                <a16:creationId xmlns:a16="http://schemas.microsoft.com/office/drawing/2014/main" id="{67A44D1D-D239-44C6-913A-86FF6EE0140B}"/>
              </a:ext>
            </a:extLst>
          </p:cNvPr>
          <p:cNvSpPr txBox="1"/>
          <p:nvPr/>
        </p:nvSpPr>
        <p:spPr>
          <a:xfrm>
            <a:off x="296116" y="4605105"/>
            <a:ext cx="22728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Helen Ponce - 12143114</a:t>
            </a:r>
            <a:endParaRPr lang="es-ES" sz="1400" dirty="0"/>
          </a:p>
        </p:txBody>
      </p:sp>
      <p:pic>
        <p:nvPicPr>
          <p:cNvPr id="94" name="Imagen 9" descr="Cara de un hombre sonriendo&#10;&#10;Descripción generada automáticamente">
            <a:extLst>
              <a:ext uri="{FF2B5EF4-FFF2-40B4-BE49-F238E27FC236}">
                <a16:creationId xmlns:a16="http://schemas.microsoft.com/office/drawing/2014/main" id="{151D9F06-83BA-4CEE-81A7-AA1B0A96FADD}"/>
              </a:ext>
            </a:extLst>
          </p:cNvPr>
          <p:cNvPicPr>
            <a:picLocks noChangeAspect="1"/>
          </p:cNvPicPr>
          <p:nvPr/>
        </p:nvPicPr>
        <p:blipFill>
          <a:blip r:embed="rId4"/>
          <a:stretch>
            <a:fillRect/>
          </a:stretch>
        </p:blipFill>
        <p:spPr>
          <a:xfrm>
            <a:off x="3101763" y="1271874"/>
            <a:ext cx="998127" cy="1232133"/>
          </a:xfrm>
          <a:prstGeom prst="rect">
            <a:avLst/>
          </a:prstGeom>
        </p:spPr>
      </p:pic>
      <p:sp>
        <p:nvSpPr>
          <p:cNvPr id="95" name="CuadroTexto 15">
            <a:extLst>
              <a:ext uri="{FF2B5EF4-FFF2-40B4-BE49-F238E27FC236}">
                <a16:creationId xmlns:a16="http://schemas.microsoft.com/office/drawing/2014/main" id="{5899261F-6DAB-4619-91EC-5500C35263DA}"/>
              </a:ext>
            </a:extLst>
          </p:cNvPr>
          <p:cNvSpPr txBox="1"/>
          <p:nvPr/>
        </p:nvSpPr>
        <p:spPr>
          <a:xfrm>
            <a:off x="2639024" y="2664041"/>
            <a:ext cx="22728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Aaron Godoy - 12143054</a:t>
            </a:r>
            <a:endParaRPr lang="es-ES" sz="1400" dirty="0"/>
          </a:p>
        </p:txBody>
      </p:sp>
      <p:sp>
        <p:nvSpPr>
          <p:cNvPr id="96" name="CuadroTexto 12">
            <a:extLst>
              <a:ext uri="{FF2B5EF4-FFF2-40B4-BE49-F238E27FC236}">
                <a16:creationId xmlns:a16="http://schemas.microsoft.com/office/drawing/2014/main" id="{341BA012-01CD-4091-98B8-28B89BE6EC8F}"/>
              </a:ext>
            </a:extLst>
          </p:cNvPr>
          <p:cNvSpPr txBox="1"/>
          <p:nvPr/>
        </p:nvSpPr>
        <p:spPr>
          <a:xfrm>
            <a:off x="293852" y="2444545"/>
            <a:ext cx="26227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dirty="0">
                <a:latin typeface="Calibri"/>
                <a:cs typeface="Segoe UI"/>
              </a:rPr>
              <a:t>​</a:t>
            </a:r>
          </a:p>
          <a:p>
            <a:r>
              <a:rPr lang="es-ES" sz="1400" b="1" dirty="0">
                <a:latin typeface="Calibri"/>
                <a:cs typeface="Segoe UI"/>
              </a:rPr>
              <a:t>Fernando Quiroz - 12143055</a:t>
            </a:r>
          </a:p>
        </p:txBody>
      </p:sp>
      <p:pic>
        <p:nvPicPr>
          <p:cNvPr id="97" name="Imagen 14" descr="Foto montaje de la cara de un hombre con traje y corbata&#10;&#10;Descripción generada automáticamente">
            <a:extLst>
              <a:ext uri="{FF2B5EF4-FFF2-40B4-BE49-F238E27FC236}">
                <a16:creationId xmlns:a16="http://schemas.microsoft.com/office/drawing/2014/main" id="{047736B5-AA8A-4F4C-BC7B-ADC8B518249E}"/>
              </a:ext>
            </a:extLst>
          </p:cNvPr>
          <p:cNvPicPr>
            <a:picLocks noChangeAspect="1"/>
          </p:cNvPicPr>
          <p:nvPr/>
        </p:nvPicPr>
        <p:blipFill>
          <a:blip r:embed="rId5"/>
          <a:stretch>
            <a:fillRect/>
          </a:stretch>
        </p:blipFill>
        <p:spPr>
          <a:xfrm>
            <a:off x="667190" y="1278887"/>
            <a:ext cx="1278452" cy="1278452"/>
          </a:xfrm>
          <a:prstGeom prst="rect">
            <a:avLst/>
          </a:prstGeom>
        </p:spPr>
      </p:pic>
      <p:pic>
        <p:nvPicPr>
          <p:cNvPr id="98" name="Imagen 11" descr="Una persona sonriendo&#10;&#10;Descripción generada automáticamente">
            <a:extLst>
              <a:ext uri="{FF2B5EF4-FFF2-40B4-BE49-F238E27FC236}">
                <a16:creationId xmlns:a16="http://schemas.microsoft.com/office/drawing/2014/main" id="{7D8458C9-265D-40BE-94A2-D0D3870AC7DB}"/>
              </a:ext>
            </a:extLst>
          </p:cNvPr>
          <p:cNvPicPr>
            <a:picLocks noChangeAspect="1"/>
          </p:cNvPicPr>
          <p:nvPr/>
        </p:nvPicPr>
        <p:blipFill>
          <a:blip r:embed="rId6"/>
          <a:stretch>
            <a:fillRect/>
          </a:stretch>
        </p:blipFill>
        <p:spPr>
          <a:xfrm>
            <a:off x="2775421" y="3314390"/>
            <a:ext cx="1057485" cy="1270560"/>
          </a:xfrm>
          <a:prstGeom prst="rect">
            <a:avLst/>
          </a:prstGeom>
        </p:spPr>
      </p:pic>
      <p:sp>
        <p:nvSpPr>
          <p:cNvPr id="99" name="CuadroTexto 17">
            <a:extLst>
              <a:ext uri="{FF2B5EF4-FFF2-40B4-BE49-F238E27FC236}">
                <a16:creationId xmlns:a16="http://schemas.microsoft.com/office/drawing/2014/main" id="{9F4ED279-7ACA-4D8E-88D9-B0C1319AF738}"/>
              </a:ext>
            </a:extLst>
          </p:cNvPr>
          <p:cNvSpPr txBox="1"/>
          <p:nvPr/>
        </p:nvSpPr>
        <p:spPr>
          <a:xfrm>
            <a:off x="2461955" y="4394101"/>
            <a:ext cx="22728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dirty="0">
                <a:latin typeface="Calibri"/>
                <a:cs typeface="Segoe UI"/>
              </a:rPr>
              <a:t>​</a:t>
            </a:r>
          </a:p>
          <a:p>
            <a:r>
              <a:rPr lang="es-ES" sz="1400" b="1" dirty="0">
                <a:latin typeface="Calibri"/>
                <a:cs typeface="Segoe UI"/>
              </a:rPr>
              <a:t> José Suarez-12143112</a:t>
            </a:r>
          </a:p>
        </p:txBody>
      </p:sp>
      <p:sp>
        <p:nvSpPr>
          <p:cNvPr id="100" name="CuadroTexto 16">
            <a:extLst>
              <a:ext uri="{FF2B5EF4-FFF2-40B4-BE49-F238E27FC236}">
                <a16:creationId xmlns:a16="http://schemas.microsoft.com/office/drawing/2014/main" id="{1D8E4595-095F-486D-A70E-56712B56D2D4}"/>
              </a:ext>
            </a:extLst>
          </p:cNvPr>
          <p:cNvSpPr txBox="1"/>
          <p:nvPr/>
        </p:nvSpPr>
        <p:spPr>
          <a:xfrm>
            <a:off x="809240" y="6461088"/>
            <a:ext cx="22728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cs typeface="Segoe UI"/>
              </a:rPr>
              <a:t>Carlo Menjivar-21053124</a:t>
            </a:r>
            <a:r>
              <a:rPr lang="es-ES" sz="1400" dirty="0">
                <a:latin typeface="Calibri"/>
                <a:cs typeface="Segoe UI"/>
              </a:rPr>
              <a:t>​</a:t>
            </a:r>
          </a:p>
          <a:p>
            <a:r>
              <a:rPr lang="es-ES" sz="1400" dirty="0">
                <a:latin typeface="Calibri"/>
                <a:cs typeface="Segoe UI"/>
              </a:rPr>
              <a:t>​</a:t>
            </a:r>
          </a:p>
        </p:txBody>
      </p:sp>
      <p:pic>
        <p:nvPicPr>
          <p:cNvPr id="101" name="Imagen 2" descr="La cara de un hombre con lentes&#10;&#10;Descripción generada automáticamente">
            <a:extLst>
              <a:ext uri="{FF2B5EF4-FFF2-40B4-BE49-F238E27FC236}">
                <a16:creationId xmlns:a16="http://schemas.microsoft.com/office/drawing/2014/main" id="{9D8874F0-825F-4050-8563-1A76232AC0AE}"/>
              </a:ext>
            </a:extLst>
          </p:cNvPr>
          <p:cNvPicPr>
            <a:picLocks noChangeAspect="1"/>
          </p:cNvPicPr>
          <p:nvPr/>
        </p:nvPicPr>
        <p:blipFill rotWithShape="1">
          <a:blip r:embed="rId7"/>
          <a:srcRect r="-302" b="14823"/>
          <a:stretch/>
        </p:blipFill>
        <p:spPr>
          <a:xfrm>
            <a:off x="1362603" y="5063199"/>
            <a:ext cx="1099352" cy="1366378"/>
          </a:xfrm>
          <a:prstGeom prst="rect">
            <a:avLst/>
          </a:prstGeom>
        </p:spPr>
      </p:pic>
      <p:sp>
        <p:nvSpPr>
          <p:cNvPr id="20" name="Title 1">
            <a:extLst>
              <a:ext uri="{FF2B5EF4-FFF2-40B4-BE49-F238E27FC236}">
                <a16:creationId xmlns:a16="http://schemas.microsoft.com/office/drawing/2014/main" id="{BAE4EA62-E5E2-4D45-BA6D-A024B120B418}"/>
              </a:ext>
            </a:extLst>
          </p:cNvPr>
          <p:cNvSpPr txBox="1">
            <a:spLocks/>
          </p:cNvSpPr>
          <p:nvPr/>
        </p:nvSpPr>
        <p:spPr>
          <a:xfrm>
            <a:off x="829095" y="365125"/>
            <a:ext cx="6235319" cy="6131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a:lstStyle>
          <a:p>
            <a:pPr>
              <a:lnSpc>
                <a:spcPct val="115000"/>
              </a:lnSpc>
              <a:spcBef>
                <a:spcPts val="0"/>
              </a:spcBef>
            </a:pPr>
            <a:r>
              <a:rPr lang="es-ES" sz="2200" b="0" i="1">
                <a:solidFill>
                  <a:schemeClr val="tx1"/>
                </a:solidFill>
              </a:rPr>
              <a:t>Integrantes</a:t>
            </a:r>
            <a:endParaRPr lang="en-US" sz="2200" b="0" i="1" dirty="0">
              <a:solidFill>
                <a:schemeClr val="tx1"/>
              </a:solidFill>
            </a:endParaRPr>
          </a:p>
        </p:txBody>
      </p:sp>
      <p:pic>
        <p:nvPicPr>
          <p:cNvPr id="21" name="Imagen 9" descr="Cara de un hombre sonriendo&#10;&#10;Descripción generada automáticamente">
            <a:extLst>
              <a:ext uri="{FF2B5EF4-FFF2-40B4-BE49-F238E27FC236}">
                <a16:creationId xmlns:a16="http://schemas.microsoft.com/office/drawing/2014/main" id="{94253D08-2764-4C8F-890D-D14B50C7CFF9}"/>
              </a:ext>
            </a:extLst>
          </p:cNvPr>
          <p:cNvPicPr>
            <a:picLocks noChangeAspect="1"/>
          </p:cNvPicPr>
          <p:nvPr/>
        </p:nvPicPr>
        <p:blipFill>
          <a:blip r:embed="rId4"/>
          <a:stretch>
            <a:fillRect/>
          </a:stretch>
        </p:blipFill>
        <p:spPr>
          <a:xfrm>
            <a:off x="3126186" y="1271874"/>
            <a:ext cx="998127" cy="1232133"/>
          </a:xfrm>
          <a:prstGeom prst="rect">
            <a:avLst/>
          </a:prstGeom>
        </p:spPr>
      </p:pic>
      <p:sp>
        <p:nvSpPr>
          <p:cNvPr id="22" name="CuadroTexto 15">
            <a:extLst>
              <a:ext uri="{FF2B5EF4-FFF2-40B4-BE49-F238E27FC236}">
                <a16:creationId xmlns:a16="http://schemas.microsoft.com/office/drawing/2014/main" id="{8DCA5A1A-93C8-4144-9FF5-64E74B40DE49}"/>
              </a:ext>
            </a:extLst>
          </p:cNvPr>
          <p:cNvSpPr txBox="1"/>
          <p:nvPr/>
        </p:nvSpPr>
        <p:spPr>
          <a:xfrm>
            <a:off x="2663447" y="2664041"/>
            <a:ext cx="22728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Aaron Godoy - 12143054</a:t>
            </a:r>
            <a:endParaRPr lang="es-ES" sz="1400" dirty="0"/>
          </a:p>
        </p:txBody>
      </p:sp>
      <p:sp>
        <p:nvSpPr>
          <p:cNvPr id="24" name="CuadroTexto 12">
            <a:extLst>
              <a:ext uri="{FF2B5EF4-FFF2-40B4-BE49-F238E27FC236}">
                <a16:creationId xmlns:a16="http://schemas.microsoft.com/office/drawing/2014/main" id="{548A5323-DDDA-47F7-A540-8709AF27455A}"/>
              </a:ext>
            </a:extLst>
          </p:cNvPr>
          <p:cNvSpPr txBox="1"/>
          <p:nvPr/>
        </p:nvSpPr>
        <p:spPr>
          <a:xfrm>
            <a:off x="318275" y="2444545"/>
            <a:ext cx="26227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dirty="0">
                <a:latin typeface="Calibri"/>
                <a:cs typeface="Segoe UI"/>
              </a:rPr>
              <a:t>​</a:t>
            </a:r>
          </a:p>
          <a:p>
            <a:r>
              <a:rPr lang="es-ES" sz="1400" b="1" dirty="0">
                <a:latin typeface="Calibri"/>
                <a:cs typeface="Segoe UI"/>
              </a:rPr>
              <a:t>Fernando Quiroz - 12143055</a:t>
            </a:r>
          </a:p>
        </p:txBody>
      </p:sp>
      <p:pic>
        <p:nvPicPr>
          <p:cNvPr id="25" name="Imagen 14" descr="Foto montaje de la cara de un hombre con traje y corbata&#10;&#10;Descripción generada automáticamente">
            <a:extLst>
              <a:ext uri="{FF2B5EF4-FFF2-40B4-BE49-F238E27FC236}">
                <a16:creationId xmlns:a16="http://schemas.microsoft.com/office/drawing/2014/main" id="{4B1B8825-657D-4AE0-8ECD-FFFEF58C5DEF}"/>
              </a:ext>
            </a:extLst>
          </p:cNvPr>
          <p:cNvPicPr>
            <a:picLocks noChangeAspect="1"/>
          </p:cNvPicPr>
          <p:nvPr/>
        </p:nvPicPr>
        <p:blipFill>
          <a:blip r:embed="rId5"/>
          <a:stretch>
            <a:fillRect/>
          </a:stretch>
        </p:blipFill>
        <p:spPr>
          <a:xfrm>
            <a:off x="691613" y="1278887"/>
            <a:ext cx="1278452" cy="1278452"/>
          </a:xfrm>
          <a:prstGeom prst="rect">
            <a:avLst/>
          </a:prstGeom>
        </p:spPr>
      </p:pic>
      <p:pic>
        <p:nvPicPr>
          <p:cNvPr id="26" name="Imagen 11" descr="Una persona sonriendo&#10;&#10;Descripción generada automáticamente">
            <a:extLst>
              <a:ext uri="{FF2B5EF4-FFF2-40B4-BE49-F238E27FC236}">
                <a16:creationId xmlns:a16="http://schemas.microsoft.com/office/drawing/2014/main" id="{EED95B08-27FC-4A9A-81D5-F0DD95016FE2}"/>
              </a:ext>
            </a:extLst>
          </p:cNvPr>
          <p:cNvPicPr>
            <a:picLocks noChangeAspect="1"/>
          </p:cNvPicPr>
          <p:nvPr/>
        </p:nvPicPr>
        <p:blipFill>
          <a:blip r:embed="rId6"/>
          <a:stretch>
            <a:fillRect/>
          </a:stretch>
        </p:blipFill>
        <p:spPr>
          <a:xfrm>
            <a:off x="2799844" y="3314390"/>
            <a:ext cx="1057485" cy="1270560"/>
          </a:xfrm>
          <a:prstGeom prst="rect">
            <a:avLst/>
          </a:prstGeom>
        </p:spPr>
      </p:pic>
    </p:spTree>
    <p:extLst>
      <p:ext uri="{BB962C8B-B14F-4D97-AF65-F5344CB8AC3E}">
        <p14:creationId xmlns:p14="http://schemas.microsoft.com/office/powerpoint/2010/main" val="4254561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405C78F-9B48-4B89-84D5-12F7CD404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415187-98D5-440E-BD4A-1B2A0D39E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3094" y="1801407"/>
            <a:ext cx="3349812" cy="3255186"/>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60DE26-7C53-4C71-99B8-D8491A5527FE}"/>
              </a:ext>
            </a:extLst>
          </p:cNvPr>
          <p:cNvSpPr>
            <a:spLocks noGrp="1"/>
          </p:cNvSpPr>
          <p:nvPr>
            <p:ph type="title"/>
          </p:nvPr>
        </p:nvSpPr>
        <p:spPr>
          <a:xfrm>
            <a:off x="1783796" y="2269124"/>
            <a:ext cx="2528408" cy="2319753"/>
          </a:xfrm>
        </p:spPr>
        <p:txBody>
          <a:bodyPr vert="horz" lIns="91440" tIns="45720" rIns="91440" bIns="45720" rtlCol="0" anchor="ctr">
            <a:normAutofit/>
          </a:bodyPr>
          <a:lstStyle/>
          <a:p>
            <a:pPr algn="ctr"/>
            <a:r>
              <a:rPr lang="en-US" sz="2200" b="1" kern="1200">
                <a:solidFill>
                  <a:schemeClr val="bg1">
                    <a:alpha val="60000"/>
                  </a:schemeClr>
                </a:solidFill>
                <a:effectLst/>
                <a:latin typeface="+mj-lt"/>
                <a:ea typeface="+mj-ea"/>
                <a:cs typeface="+mj-cs"/>
              </a:rPr>
              <a:t>ENFOQUE DE LA SUPERVISIÓN DE RIESGOS DE LA COMISIÓN NACIONAL DE BANCOS Y SEGUROS</a:t>
            </a:r>
            <a:br>
              <a:rPr lang="en-US" sz="2200" b="1" kern="1200">
                <a:solidFill>
                  <a:schemeClr val="bg1">
                    <a:alpha val="60000"/>
                  </a:schemeClr>
                </a:solidFill>
                <a:effectLst/>
                <a:latin typeface="+mj-lt"/>
                <a:ea typeface="+mj-ea"/>
                <a:cs typeface="+mj-cs"/>
              </a:rPr>
            </a:br>
            <a:endParaRPr lang="en-US" sz="2200" kern="1200">
              <a:solidFill>
                <a:schemeClr val="bg1">
                  <a:alpha val="60000"/>
                </a:schemeClr>
              </a:solidFill>
              <a:latin typeface="+mj-lt"/>
              <a:ea typeface="+mj-ea"/>
              <a:cs typeface="+mj-cs"/>
            </a:endParaRPr>
          </a:p>
        </p:txBody>
      </p:sp>
      <p:sp>
        <p:nvSpPr>
          <p:cNvPr id="4" name="TextBox 3">
            <a:extLst>
              <a:ext uri="{FF2B5EF4-FFF2-40B4-BE49-F238E27FC236}">
                <a16:creationId xmlns:a16="http://schemas.microsoft.com/office/drawing/2014/main" id="{34BD8509-3564-43D5-97BF-AE4047454EB4}"/>
              </a:ext>
            </a:extLst>
          </p:cNvPr>
          <p:cNvSpPr txBox="1"/>
          <p:nvPr/>
        </p:nvSpPr>
        <p:spPr>
          <a:xfrm>
            <a:off x="5669871" y="1043410"/>
            <a:ext cx="6128551" cy="5179553"/>
          </a:xfrm>
          <a:prstGeom prst="rect">
            <a:avLst/>
          </a:prstGeom>
        </p:spPr>
        <p:txBody>
          <a:bodyPr vert="horz" lIns="91440" tIns="45720" rIns="91440" bIns="45720" rtlCol="0" anchor="ctr">
            <a:noAutofit/>
          </a:bodyPr>
          <a:lstStyle/>
          <a:p>
            <a:pPr marR="0">
              <a:lnSpc>
                <a:spcPct val="90000"/>
              </a:lnSpc>
              <a:spcBef>
                <a:spcPts val="1000"/>
              </a:spcBef>
              <a:spcAft>
                <a:spcPts val="1000"/>
              </a:spcAft>
            </a:pPr>
            <a:r>
              <a:rPr lang="en-US" sz="1200" b="1" dirty="0">
                <a:solidFill>
                  <a:schemeClr val="bg1"/>
                </a:solidFill>
                <a:effectLst/>
              </a:rPr>
              <a:t>1. </a:t>
            </a:r>
            <a:r>
              <a:rPr lang="en-US" sz="1200" b="1" dirty="0" err="1">
                <a:solidFill>
                  <a:schemeClr val="bg1"/>
                </a:solidFill>
                <a:effectLst/>
              </a:rPr>
              <a:t>Protección</a:t>
            </a:r>
            <a:r>
              <a:rPr lang="en-US" sz="1200" b="1" dirty="0">
                <a:solidFill>
                  <a:schemeClr val="bg1"/>
                </a:solidFill>
                <a:effectLst/>
              </a:rPr>
              <a:t> al </a:t>
            </a:r>
            <a:r>
              <a:rPr lang="en-US" sz="1200" b="1" dirty="0" err="1">
                <a:solidFill>
                  <a:schemeClr val="bg1"/>
                </a:solidFill>
                <a:effectLst/>
              </a:rPr>
              <a:t>Interés</a:t>
            </a:r>
            <a:r>
              <a:rPr lang="en-US" sz="1200" b="1" dirty="0">
                <a:solidFill>
                  <a:schemeClr val="bg1"/>
                </a:solidFill>
                <a:effectLst/>
              </a:rPr>
              <a:t> </a:t>
            </a:r>
            <a:r>
              <a:rPr lang="en-US" sz="1200" b="1" dirty="0" err="1">
                <a:solidFill>
                  <a:schemeClr val="bg1"/>
                </a:solidFill>
                <a:effectLst/>
              </a:rPr>
              <a:t>Público</a:t>
            </a:r>
            <a:r>
              <a:rPr lang="en-US" sz="1200" b="1" dirty="0">
                <a:solidFill>
                  <a:schemeClr val="bg1"/>
                </a:solidFill>
                <a:effectLst/>
              </a:rPr>
              <a:t> </a:t>
            </a:r>
            <a:r>
              <a:rPr lang="en-US" sz="1200" b="1" dirty="0">
                <a:solidFill>
                  <a:schemeClr val="bg1"/>
                </a:solidFill>
              </a:rPr>
              <a:t> -</a:t>
            </a:r>
            <a:r>
              <a:rPr lang="en-US" sz="1200" dirty="0">
                <a:solidFill>
                  <a:schemeClr val="bg1"/>
                </a:solidFill>
                <a:effectLst/>
              </a:rPr>
              <a:t>A </a:t>
            </a:r>
            <a:r>
              <a:rPr lang="en-US" sz="1200" dirty="0" err="1">
                <a:solidFill>
                  <a:schemeClr val="bg1"/>
                </a:solidFill>
                <a:effectLst/>
              </a:rPr>
              <a:t>razón</a:t>
            </a:r>
            <a:r>
              <a:rPr lang="en-US" sz="1200" dirty="0">
                <a:solidFill>
                  <a:schemeClr val="bg1"/>
                </a:solidFill>
                <a:effectLst/>
              </a:rPr>
              <a:t> de </a:t>
            </a:r>
            <a:r>
              <a:rPr lang="en-US" sz="1200" dirty="0" err="1">
                <a:solidFill>
                  <a:schemeClr val="bg1"/>
                </a:solidFill>
                <a:effectLst/>
              </a:rPr>
              <a:t>proteger</a:t>
            </a:r>
            <a:r>
              <a:rPr lang="en-US" sz="1200" dirty="0">
                <a:solidFill>
                  <a:schemeClr val="bg1"/>
                </a:solidFill>
                <a:effectLst/>
              </a:rPr>
              <a:t>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interés</a:t>
            </a:r>
            <a:r>
              <a:rPr lang="en-US" sz="1200" dirty="0">
                <a:solidFill>
                  <a:schemeClr val="bg1"/>
                </a:solidFill>
                <a:effectLst/>
              </a:rPr>
              <a:t> </a:t>
            </a:r>
            <a:r>
              <a:rPr lang="en-US" sz="1200" dirty="0" err="1">
                <a:solidFill>
                  <a:schemeClr val="bg1"/>
                </a:solidFill>
                <a:effectLst/>
              </a:rPr>
              <a:t>público</a:t>
            </a:r>
            <a:r>
              <a:rPr lang="en-US" sz="1200" dirty="0">
                <a:solidFill>
                  <a:schemeClr val="bg1"/>
                </a:solidFill>
                <a:effectLst/>
              </a:rPr>
              <a:t>, la </a:t>
            </a:r>
            <a:r>
              <a:rPr lang="en-US" sz="1200" dirty="0" err="1">
                <a:solidFill>
                  <a:schemeClr val="bg1"/>
                </a:solidFill>
                <a:effectLst/>
              </a:rPr>
              <a:t>regulación</a:t>
            </a:r>
            <a:r>
              <a:rPr lang="en-US" sz="1200" dirty="0">
                <a:solidFill>
                  <a:schemeClr val="bg1"/>
                </a:solidFill>
                <a:effectLst/>
              </a:rPr>
              <a:t> y </a:t>
            </a:r>
            <a:r>
              <a:rPr lang="en-US" sz="1200" dirty="0" err="1">
                <a:solidFill>
                  <a:schemeClr val="bg1"/>
                </a:solidFill>
                <a:effectLst/>
              </a:rPr>
              <a:t>supervisión</a:t>
            </a:r>
            <a:r>
              <a:rPr lang="en-US" sz="1200" dirty="0">
                <a:solidFill>
                  <a:schemeClr val="bg1"/>
                </a:solidFill>
                <a:effectLst/>
              </a:rPr>
              <a:t> de la </a:t>
            </a:r>
            <a:r>
              <a:rPr lang="en-US" sz="1200" dirty="0" err="1">
                <a:solidFill>
                  <a:schemeClr val="bg1"/>
                </a:solidFill>
                <a:effectLst/>
              </a:rPr>
              <a:t>Comisión</a:t>
            </a:r>
            <a:r>
              <a:rPr lang="en-US" sz="1200" dirty="0">
                <a:solidFill>
                  <a:schemeClr val="bg1"/>
                </a:solidFill>
                <a:effectLst/>
              </a:rPr>
              <a:t> </a:t>
            </a:r>
            <a:r>
              <a:rPr lang="en-US" sz="1200" dirty="0" err="1">
                <a:solidFill>
                  <a:schemeClr val="bg1"/>
                </a:solidFill>
                <a:effectLst/>
              </a:rPr>
              <a:t>esta</a:t>
            </a:r>
            <a:r>
              <a:rPr lang="en-US" sz="1200" dirty="0">
                <a:solidFill>
                  <a:schemeClr val="bg1"/>
                </a:solidFill>
                <a:effectLst/>
              </a:rPr>
              <a:t>́ </a:t>
            </a:r>
            <a:r>
              <a:rPr lang="en-US" sz="1200" dirty="0" err="1">
                <a:solidFill>
                  <a:schemeClr val="bg1"/>
                </a:solidFill>
                <a:effectLst/>
              </a:rPr>
              <a:t>orientada</a:t>
            </a:r>
            <a:r>
              <a:rPr lang="en-US" sz="1200" dirty="0">
                <a:solidFill>
                  <a:schemeClr val="bg1"/>
                </a:solidFill>
                <a:effectLst/>
              </a:rPr>
              <a:t> a </a:t>
            </a:r>
            <a:r>
              <a:rPr lang="en-US" sz="1200" dirty="0" err="1">
                <a:solidFill>
                  <a:schemeClr val="bg1"/>
                </a:solidFill>
                <a:effectLst/>
              </a:rPr>
              <a:t>proteger</a:t>
            </a:r>
            <a:r>
              <a:rPr lang="en-US" sz="1200" dirty="0">
                <a:solidFill>
                  <a:schemeClr val="bg1"/>
                </a:solidFill>
                <a:effectLst/>
              </a:rPr>
              <a:t> </a:t>
            </a:r>
            <a:r>
              <a:rPr lang="en-US" sz="1200" dirty="0" err="1">
                <a:solidFill>
                  <a:schemeClr val="bg1"/>
                </a:solidFill>
                <a:effectLst/>
              </a:rPr>
              <a:t>los</a:t>
            </a:r>
            <a:r>
              <a:rPr lang="en-US" sz="1200" dirty="0">
                <a:solidFill>
                  <a:schemeClr val="bg1"/>
                </a:solidFill>
                <a:effectLst/>
              </a:rPr>
              <a:t> derechos de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depositantes</a:t>
            </a:r>
            <a:r>
              <a:rPr lang="en-US" sz="1200" dirty="0">
                <a:solidFill>
                  <a:schemeClr val="bg1"/>
                </a:solidFill>
                <a:effectLst/>
              </a:rPr>
              <a:t> y </a:t>
            </a:r>
            <a:r>
              <a:rPr lang="en-US" sz="1200" dirty="0" err="1">
                <a:solidFill>
                  <a:schemeClr val="bg1"/>
                </a:solidFill>
                <a:effectLst/>
              </a:rPr>
              <a:t>asegurados</a:t>
            </a:r>
            <a:r>
              <a:rPr lang="en-US" sz="1200" dirty="0">
                <a:solidFill>
                  <a:schemeClr val="bg1"/>
                </a:solidFill>
                <a:effectLst/>
              </a:rPr>
              <a:t>; </a:t>
            </a:r>
            <a:r>
              <a:rPr lang="en-US" sz="1200" dirty="0" err="1">
                <a:solidFill>
                  <a:schemeClr val="bg1"/>
                </a:solidFill>
                <a:effectLst/>
              </a:rPr>
              <a:t>procurar</a:t>
            </a:r>
            <a:r>
              <a:rPr lang="en-US" sz="1200" dirty="0">
                <a:solidFill>
                  <a:schemeClr val="bg1"/>
                </a:solidFill>
                <a:effectLst/>
              </a:rPr>
              <a:t> la </a:t>
            </a:r>
            <a:r>
              <a:rPr lang="en-US" sz="1200" dirty="0" err="1">
                <a:solidFill>
                  <a:schemeClr val="bg1"/>
                </a:solidFill>
                <a:effectLst/>
              </a:rPr>
              <a:t>continuidad</a:t>
            </a:r>
            <a:r>
              <a:rPr lang="en-US" sz="1200" dirty="0">
                <a:solidFill>
                  <a:schemeClr val="bg1"/>
                </a:solidFill>
                <a:effectLst/>
              </a:rPr>
              <a:t> de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servicios</a:t>
            </a:r>
            <a:r>
              <a:rPr lang="en-US" sz="1200" dirty="0">
                <a:solidFill>
                  <a:schemeClr val="bg1"/>
                </a:solidFill>
                <a:effectLst/>
              </a:rPr>
              <a:t> </a:t>
            </a:r>
            <a:r>
              <a:rPr lang="en-US" sz="1200" dirty="0" err="1">
                <a:solidFill>
                  <a:schemeClr val="bg1"/>
                </a:solidFill>
                <a:effectLst/>
              </a:rPr>
              <a:t>financieros</a:t>
            </a:r>
            <a:r>
              <a:rPr lang="en-US" sz="1200" dirty="0">
                <a:solidFill>
                  <a:schemeClr val="bg1"/>
                </a:solidFill>
                <a:effectLst/>
              </a:rPr>
              <a:t> </a:t>
            </a:r>
            <a:r>
              <a:rPr lang="en-US" sz="1200" dirty="0" err="1">
                <a:solidFill>
                  <a:schemeClr val="bg1"/>
                </a:solidFill>
                <a:effectLst/>
              </a:rPr>
              <a:t>críticos</a:t>
            </a:r>
            <a:r>
              <a:rPr lang="en-US" sz="1200" dirty="0">
                <a:solidFill>
                  <a:schemeClr val="bg1"/>
                </a:solidFill>
                <a:effectLst/>
              </a:rPr>
              <a:t> y </a:t>
            </a:r>
            <a:r>
              <a:rPr lang="en-US" sz="1200" dirty="0" err="1">
                <a:solidFill>
                  <a:schemeClr val="bg1"/>
                </a:solidFill>
                <a:effectLst/>
              </a:rPr>
              <a:t>esenciales</a:t>
            </a:r>
            <a:r>
              <a:rPr lang="en-US" sz="1200" dirty="0">
                <a:solidFill>
                  <a:schemeClr val="bg1"/>
                </a:solidFill>
                <a:effectLst/>
              </a:rPr>
              <a:t>; </a:t>
            </a:r>
            <a:r>
              <a:rPr lang="en-US" sz="1200" dirty="0" err="1">
                <a:solidFill>
                  <a:schemeClr val="bg1"/>
                </a:solidFill>
                <a:effectLst/>
              </a:rPr>
              <a:t>proteger</a:t>
            </a:r>
            <a:r>
              <a:rPr lang="en-US" sz="1200" dirty="0">
                <a:solidFill>
                  <a:schemeClr val="bg1"/>
                </a:solidFill>
                <a:effectLst/>
              </a:rPr>
              <a:t>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funcionamiento</a:t>
            </a:r>
            <a:r>
              <a:rPr lang="en-US" sz="1200" dirty="0">
                <a:solidFill>
                  <a:schemeClr val="bg1"/>
                </a:solidFill>
                <a:effectLst/>
              </a:rPr>
              <a:t> de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sistemas</a:t>
            </a:r>
            <a:r>
              <a:rPr lang="en-US" sz="1200" dirty="0">
                <a:solidFill>
                  <a:schemeClr val="bg1"/>
                </a:solidFill>
                <a:effectLst/>
              </a:rPr>
              <a:t> de </a:t>
            </a:r>
            <a:r>
              <a:rPr lang="en-US" sz="1200" dirty="0" err="1">
                <a:solidFill>
                  <a:schemeClr val="bg1"/>
                </a:solidFill>
                <a:effectLst/>
              </a:rPr>
              <a:t>pago</a:t>
            </a:r>
            <a:r>
              <a:rPr lang="en-US" sz="1200" dirty="0">
                <a:solidFill>
                  <a:schemeClr val="bg1"/>
                </a:solidFill>
                <a:effectLst/>
              </a:rPr>
              <a:t> </a:t>
            </a:r>
            <a:r>
              <a:rPr lang="en-US" sz="1200" dirty="0" err="1">
                <a:solidFill>
                  <a:schemeClr val="bg1"/>
                </a:solidFill>
                <a:effectLst/>
              </a:rPr>
              <a:t>compensación</a:t>
            </a:r>
            <a:r>
              <a:rPr lang="en-US" sz="1200" dirty="0">
                <a:solidFill>
                  <a:schemeClr val="bg1"/>
                </a:solidFill>
                <a:effectLst/>
              </a:rPr>
              <a:t> y </a:t>
            </a:r>
            <a:r>
              <a:rPr lang="en-US" sz="1200" dirty="0" err="1">
                <a:solidFill>
                  <a:schemeClr val="bg1"/>
                </a:solidFill>
                <a:effectLst/>
              </a:rPr>
              <a:t>liquidación</a:t>
            </a:r>
            <a:r>
              <a:rPr lang="en-US" sz="1200" dirty="0">
                <a:solidFill>
                  <a:schemeClr val="bg1"/>
                </a:solidFill>
                <a:effectLst/>
              </a:rPr>
              <a:t>; y, </a:t>
            </a:r>
            <a:r>
              <a:rPr lang="en-US" sz="1200" dirty="0" err="1">
                <a:solidFill>
                  <a:schemeClr val="bg1"/>
                </a:solidFill>
                <a:effectLst/>
              </a:rPr>
              <a:t>evitar</a:t>
            </a:r>
            <a:r>
              <a:rPr lang="en-US" sz="1200" dirty="0">
                <a:solidFill>
                  <a:schemeClr val="bg1"/>
                </a:solidFill>
                <a:effectLst/>
              </a:rPr>
              <a:t> </a:t>
            </a:r>
            <a:r>
              <a:rPr lang="en-US" sz="1200" dirty="0" err="1">
                <a:solidFill>
                  <a:schemeClr val="bg1"/>
                </a:solidFill>
                <a:effectLst/>
              </a:rPr>
              <a:t>efectos</a:t>
            </a:r>
            <a:r>
              <a:rPr lang="en-US" sz="1200" dirty="0">
                <a:solidFill>
                  <a:schemeClr val="bg1"/>
                </a:solidFill>
                <a:effectLst/>
              </a:rPr>
              <a:t> </a:t>
            </a:r>
            <a:r>
              <a:rPr lang="en-US" sz="1200" dirty="0" err="1">
                <a:solidFill>
                  <a:schemeClr val="bg1"/>
                </a:solidFill>
                <a:effectLst/>
              </a:rPr>
              <a:t>perjudiciales</a:t>
            </a:r>
            <a:r>
              <a:rPr lang="en-US" sz="1200" dirty="0">
                <a:solidFill>
                  <a:schemeClr val="bg1"/>
                </a:solidFill>
                <a:effectLst/>
              </a:rPr>
              <a:t> a la </a:t>
            </a:r>
            <a:r>
              <a:rPr lang="en-US" sz="1200" dirty="0" err="1">
                <a:solidFill>
                  <a:schemeClr val="bg1"/>
                </a:solidFill>
                <a:effectLst/>
              </a:rPr>
              <a:t>estabilidad</a:t>
            </a:r>
            <a:r>
              <a:rPr lang="en-US" sz="1200" dirty="0">
                <a:solidFill>
                  <a:schemeClr val="bg1"/>
                </a:solidFill>
                <a:effectLst/>
              </a:rPr>
              <a:t> del </a:t>
            </a:r>
            <a:r>
              <a:rPr lang="en-US" sz="1200" dirty="0" err="1">
                <a:solidFill>
                  <a:schemeClr val="bg1"/>
                </a:solidFill>
                <a:effectLst/>
              </a:rPr>
              <a:t>sistema</a:t>
            </a:r>
            <a:r>
              <a:rPr lang="en-US" sz="1200" dirty="0">
                <a:solidFill>
                  <a:schemeClr val="bg1"/>
                </a:solidFill>
                <a:effectLst/>
              </a:rPr>
              <a:t> </a:t>
            </a:r>
            <a:r>
              <a:rPr lang="en-US" sz="1200" dirty="0" err="1">
                <a:solidFill>
                  <a:schemeClr val="bg1"/>
                </a:solidFill>
                <a:effectLst/>
              </a:rPr>
              <a:t>financiero</a:t>
            </a:r>
            <a:r>
              <a:rPr lang="en-US" sz="1200" dirty="0">
                <a:solidFill>
                  <a:schemeClr val="bg1"/>
                </a:solidFill>
                <a:effectLst/>
              </a:rPr>
              <a:t>. </a:t>
            </a:r>
          </a:p>
          <a:p>
            <a:pPr marR="0">
              <a:lnSpc>
                <a:spcPct val="90000"/>
              </a:lnSpc>
              <a:spcBef>
                <a:spcPts val="1000"/>
              </a:spcBef>
              <a:spcAft>
                <a:spcPts val="1000"/>
              </a:spcAft>
            </a:pPr>
            <a:r>
              <a:rPr lang="en-US" sz="1200" b="1" dirty="0">
                <a:solidFill>
                  <a:schemeClr val="bg1"/>
                </a:solidFill>
                <a:effectLst/>
              </a:rPr>
              <a:t>2. </a:t>
            </a:r>
            <a:r>
              <a:rPr lang="en-US" sz="1200" b="1" dirty="0" err="1">
                <a:solidFill>
                  <a:schemeClr val="bg1"/>
                </a:solidFill>
                <a:effectLst/>
              </a:rPr>
              <a:t>Supervisión</a:t>
            </a:r>
            <a:r>
              <a:rPr lang="en-US" sz="1200" b="1" dirty="0">
                <a:solidFill>
                  <a:schemeClr val="bg1"/>
                </a:solidFill>
                <a:effectLst/>
              </a:rPr>
              <a:t> </a:t>
            </a:r>
            <a:r>
              <a:rPr lang="en-US" sz="1200" b="1" dirty="0" err="1">
                <a:solidFill>
                  <a:schemeClr val="bg1"/>
                </a:solidFill>
                <a:effectLst/>
              </a:rPr>
              <a:t>Consolidada</a:t>
            </a:r>
            <a:r>
              <a:rPr lang="en-US" sz="1200" b="1" dirty="0">
                <a:solidFill>
                  <a:schemeClr val="bg1"/>
                </a:solidFill>
                <a:effectLst/>
              </a:rPr>
              <a:t> </a:t>
            </a:r>
            <a:r>
              <a:rPr lang="en-US" sz="1200" b="1" dirty="0">
                <a:solidFill>
                  <a:schemeClr val="bg1"/>
                </a:solidFill>
              </a:rPr>
              <a:t>- </a:t>
            </a:r>
            <a:r>
              <a:rPr lang="en-US" sz="1200" dirty="0">
                <a:solidFill>
                  <a:schemeClr val="bg1"/>
                </a:solidFill>
                <a:effectLst/>
              </a:rPr>
              <a:t>Es </a:t>
            </a:r>
            <a:r>
              <a:rPr lang="en-US" sz="1200" dirty="0" err="1">
                <a:solidFill>
                  <a:schemeClr val="bg1"/>
                </a:solidFill>
                <a:effectLst/>
              </a:rPr>
              <a:t>responsabilidad</a:t>
            </a:r>
            <a:r>
              <a:rPr lang="en-US" sz="1200" dirty="0">
                <a:solidFill>
                  <a:schemeClr val="bg1"/>
                </a:solidFill>
                <a:effectLst/>
              </a:rPr>
              <a:t> de la </a:t>
            </a:r>
            <a:r>
              <a:rPr lang="en-US" sz="1200" dirty="0" err="1">
                <a:solidFill>
                  <a:schemeClr val="bg1"/>
                </a:solidFill>
                <a:effectLst/>
              </a:rPr>
              <a:t>Comisión</a:t>
            </a:r>
            <a:r>
              <a:rPr lang="en-US" sz="1200" dirty="0">
                <a:solidFill>
                  <a:schemeClr val="bg1"/>
                </a:solidFill>
                <a:effectLst/>
              </a:rPr>
              <a:t> </a:t>
            </a:r>
            <a:r>
              <a:rPr lang="en-US" sz="1200" dirty="0" err="1">
                <a:solidFill>
                  <a:schemeClr val="bg1"/>
                </a:solidFill>
                <a:effectLst/>
              </a:rPr>
              <a:t>realizar</a:t>
            </a:r>
            <a:r>
              <a:rPr lang="en-US" sz="1200" dirty="0">
                <a:solidFill>
                  <a:schemeClr val="bg1"/>
                </a:solidFill>
                <a:effectLst/>
              </a:rPr>
              <a:t> </a:t>
            </a:r>
            <a:r>
              <a:rPr lang="en-US" sz="1200" dirty="0" err="1">
                <a:solidFill>
                  <a:schemeClr val="bg1"/>
                </a:solidFill>
                <a:effectLst/>
              </a:rPr>
              <a:t>una</a:t>
            </a:r>
            <a:r>
              <a:rPr lang="en-US" sz="1200" dirty="0">
                <a:solidFill>
                  <a:schemeClr val="bg1"/>
                </a:solidFill>
                <a:effectLst/>
              </a:rPr>
              <a:t> </a:t>
            </a:r>
            <a:r>
              <a:rPr lang="en-US" sz="1200" dirty="0" err="1">
                <a:solidFill>
                  <a:schemeClr val="bg1"/>
                </a:solidFill>
                <a:effectLst/>
              </a:rPr>
              <a:t>supervisión</a:t>
            </a:r>
            <a:r>
              <a:rPr lang="en-US" sz="1200" dirty="0">
                <a:solidFill>
                  <a:schemeClr val="bg1"/>
                </a:solidFill>
                <a:effectLst/>
              </a:rPr>
              <a:t> </a:t>
            </a:r>
            <a:r>
              <a:rPr lang="en-US" sz="1200" dirty="0" err="1">
                <a:solidFill>
                  <a:schemeClr val="bg1"/>
                </a:solidFill>
                <a:effectLst/>
              </a:rPr>
              <a:t>consolidada</a:t>
            </a:r>
            <a:r>
              <a:rPr lang="en-US" sz="1200" dirty="0">
                <a:solidFill>
                  <a:schemeClr val="bg1"/>
                </a:solidFill>
                <a:effectLst/>
              </a:rPr>
              <a:t> y </a:t>
            </a:r>
            <a:r>
              <a:rPr lang="en-US" sz="1200" dirty="0" err="1">
                <a:solidFill>
                  <a:schemeClr val="bg1"/>
                </a:solidFill>
                <a:effectLst/>
              </a:rPr>
              <a:t>comprensiva</a:t>
            </a:r>
            <a:r>
              <a:rPr lang="en-US" sz="1200" dirty="0">
                <a:solidFill>
                  <a:schemeClr val="bg1"/>
                </a:solidFill>
                <a:effectLst/>
              </a:rPr>
              <a:t>, </a:t>
            </a:r>
            <a:r>
              <a:rPr lang="en-US" sz="1200" dirty="0" err="1">
                <a:solidFill>
                  <a:schemeClr val="bg1"/>
                </a:solidFill>
                <a:effectLst/>
              </a:rPr>
              <a:t>sobre</a:t>
            </a:r>
            <a:r>
              <a:rPr lang="en-US" sz="1200" dirty="0">
                <a:solidFill>
                  <a:schemeClr val="bg1"/>
                </a:solidFill>
                <a:effectLst/>
              </a:rPr>
              <a:t> </a:t>
            </a:r>
            <a:r>
              <a:rPr lang="en-US" sz="1200" dirty="0" err="1">
                <a:solidFill>
                  <a:schemeClr val="bg1"/>
                </a:solidFill>
                <a:effectLst/>
              </a:rPr>
              <a:t>todas</a:t>
            </a:r>
            <a:r>
              <a:rPr lang="en-US" sz="1200" dirty="0">
                <a:solidFill>
                  <a:schemeClr val="bg1"/>
                </a:solidFill>
                <a:effectLst/>
              </a:rPr>
              <a:t> las </a:t>
            </a:r>
            <a:r>
              <a:rPr lang="en-US" sz="1200" dirty="0" err="1">
                <a:solidFill>
                  <a:schemeClr val="bg1"/>
                </a:solidFill>
                <a:effectLst/>
              </a:rPr>
              <a:t>instituciones</a:t>
            </a:r>
            <a:r>
              <a:rPr lang="en-US" sz="1200" dirty="0">
                <a:solidFill>
                  <a:schemeClr val="bg1"/>
                </a:solidFill>
                <a:effectLst/>
              </a:rPr>
              <a:t> </a:t>
            </a:r>
            <a:r>
              <a:rPr lang="en-US" sz="1200" dirty="0" err="1">
                <a:solidFill>
                  <a:schemeClr val="bg1"/>
                </a:solidFill>
                <a:effectLst/>
              </a:rPr>
              <a:t>supervisadas</a:t>
            </a:r>
            <a:r>
              <a:rPr lang="en-US" sz="1200" dirty="0">
                <a:solidFill>
                  <a:schemeClr val="bg1"/>
                </a:solidFill>
                <a:effectLst/>
              </a:rPr>
              <a:t> que </a:t>
            </a:r>
            <a:r>
              <a:rPr lang="en-US" sz="1200" dirty="0" err="1">
                <a:solidFill>
                  <a:schemeClr val="bg1"/>
                </a:solidFill>
                <a:effectLst/>
              </a:rPr>
              <a:t>forman</a:t>
            </a:r>
            <a:r>
              <a:rPr lang="en-US" sz="1200" dirty="0">
                <a:solidFill>
                  <a:schemeClr val="bg1"/>
                </a:solidFill>
                <a:effectLst/>
              </a:rPr>
              <a:t> </a:t>
            </a:r>
            <a:r>
              <a:rPr lang="en-US" sz="1200" dirty="0" err="1">
                <a:solidFill>
                  <a:schemeClr val="bg1"/>
                </a:solidFill>
                <a:effectLst/>
              </a:rPr>
              <a:t>parte</a:t>
            </a:r>
            <a:r>
              <a:rPr lang="en-US" sz="1200" dirty="0">
                <a:solidFill>
                  <a:schemeClr val="bg1"/>
                </a:solidFill>
                <a:effectLst/>
              </a:rPr>
              <a:t> de un </a:t>
            </a:r>
            <a:r>
              <a:rPr lang="en-US" sz="1200" dirty="0" err="1">
                <a:solidFill>
                  <a:schemeClr val="bg1"/>
                </a:solidFill>
                <a:effectLst/>
              </a:rPr>
              <a:t>grupo</a:t>
            </a:r>
            <a:r>
              <a:rPr lang="en-US" sz="1200" dirty="0">
                <a:solidFill>
                  <a:schemeClr val="bg1"/>
                </a:solidFill>
                <a:effectLst/>
              </a:rPr>
              <a:t> </a:t>
            </a:r>
            <a:r>
              <a:rPr lang="en-US" sz="1200" dirty="0" err="1">
                <a:solidFill>
                  <a:schemeClr val="bg1"/>
                </a:solidFill>
                <a:effectLst/>
              </a:rPr>
              <a:t>financiero</a:t>
            </a:r>
            <a:r>
              <a:rPr lang="en-US" sz="1200" dirty="0">
                <a:solidFill>
                  <a:schemeClr val="bg1"/>
                </a:solidFill>
                <a:effectLst/>
              </a:rPr>
              <a:t>. </a:t>
            </a:r>
            <a:r>
              <a:rPr lang="en-US" sz="1200" dirty="0" err="1">
                <a:solidFill>
                  <a:schemeClr val="bg1"/>
                </a:solidFill>
                <a:effectLst/>
              </a:rPr>
              <a:t>Esto</a:t>
            </a:r>
            <a:r>
              <a:rPr lang="en-US" sz="1200" dirty="0">
                <a:solidFill>
                  <a:schemeClr val="bg1"/>
                </a:solidFill>
                <a:effectLst/>
              </a:rPr>
              <a:t> </a:t>
            </a:r>
            <a:r>
              <a:rPr lang="en-US" sz="1200" dirty="0" err="1">
                <a:solidFill>
                  <a:schemeClr val="bg1"/>
                </a:solidFill>
                <a:effectLst/>
              </a:rPr>
              <a:t>incluye</a:t>
            </a:r>
            <a:r>
              <a:rPr lang="en-US" sz="1200" dirty="0">
                <a:solidFill>
                  <a:schemeClr val="bg1"/>
                </a:solidFill>
                <a:effectLst/>
              </a:rPr>
              <a:t> las </a:t>
            </a:r>
            <a:r>
              <a:rPr lang="en-US" sz="1200" dirty="0" err="1">
                <a:solidFill>
                  <a:schemeClr val="bg1"/>
                </a:solidFill>
                <a:effectLst/>
              </a:rPr>
              <a:t>operaciones</a:t>
            </a:r>
            <a:r>
              <a:rPr lang="en-US" sz="1200" dirty="0">
                <a:solidFill>
                  <a:schemeClr val="bg1"/>
                </a:solidFill>
                <a:effectLst/>
              </a:rPr>
              <a:t> que se </a:t>
            </a:r>
            <a:r>
              <a:rPr lang="en-US" sz="1200" dirty="0" err="1">
                <a:solidFill>
                  <a:schemeClr val="bg1"/>
                </a:solidFill>
                <a:effectLst/>
              </a:rPr>
              <a:t>realizan</a:t>
            </a:r>
            <a:r>
              <a:rPr lang="en-US" sz="1200" dirty="0">
                <a:solidFill>
                  <a:schemeClr val="bg1"/>
                </a:solidFill>
                <a:effectLst/>
              </a:rPr>
              <a:t> </a:t>
            </a:r>
            <a:r>
              <a:rPr lang="en-US" sz="1200" dirty="0" err="1">
                <a:solidFill>
                  <a:schemeClr val="bg1"/>
                </a:solidFill>
                <a:effectLst/>
              </a:rPr>
              <a:t>en</a:t>
            </a:r>
            <a:r>
              <a:rPr lang="en-US" sz="1200" dirty="0">
                <a:solidFill>
                  <a:schemeClr val="bg1"/>
                </a:solidFill>
                <a:effectLst/>
              </a:rPr>
              <a:t> </a:t>
            </a:r>
            <a:r>
              <a:rPr lang="en-US" sz="1200" dirty="0" err="1">
                <a:solidFill>
                  <a:schemeClr val="bg1"/>
                </a:solidFill>
                <a:effectLst/>
              </a:rPr>
              <a:t>otras</a:t>
            </a:r>
            <a:r>
              <a:rPr lang="en-US" sz="1200" dirty="0">
                <a:solidFill>
                  <a:schemeClr val="bg1"/>
                </a:solidFill>
                <a:effectLst/>
              </a:rPr>
              <a:t> </a:t>
            </a:r>
            <a:r>
              <a:rPr lang="en-US" sz="1200" dirty="0" err="1">
                <a:solidFill>
                  <a:schemeClr val="bg1"/>
                </a:solidFill>
                <a:effectLst/>
              </a:rPr>
              <a:t>jurisdicciones</a:t>
            </a:r>
            <a:r>
              <a:rPr lang="en-US" sz="1200" dirty="0">
                <a:solidFill>
                  <a:schemeClr val="bg1"/>
                </a:solidFill>
                <a:effectLst/>
              </a:rPr>
              <a:t>, para lo </a:t>
            </a:r>
            <a:r>
              <a:rPr lang="en-US" sz="1200" dirty="0" err="1">
                <a:solidFill>
                  <a:schemeClr val="bg1"/>
                </a:solidFill>
                <a:effectLst/>
              </a:rPr>
              <a:t>cual</a:t>
            </a:r>
            <a:r>
              <a:rPr lang="en-US" sz="1200" dirty="0">
                <a:solidFill>
                  <a:schemeClr val="bg1"/>
                </a:solidFill>
                <a:effectLst/>
              </a:rPr>
              <a:t> se </a:t>
            </a:r>
            <a:r>
              <a:rPr lang="en-US" sz="1200" dirty="0" err="1">
                <a:solidFill>
                  <a:schemeClr val="bg1"/>
                </a:solidFill>
                <a:effectLst/>
              </a:rPr>
              <a:t>solicita</a:t>
            </a:r>
            <a:r>
              <a:rPr lang="en-US" sz="1200" dirty="0">
                <a:solidFill>
                  <a:schemeClr val="bg1"/>
                </a:solidFill>
                <a:effectLst/>
              </a:rPr>
              <a:t>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apoyo</a:t>
            </a:r>
            <a:r>
              <a:rPr lang="en-US" sz="1200" dirty="0">
                <a:solidFill>
                  <a:schemeClr val="bg1"/>
                </a:solidFill>
                <a:effectLst/>
              </a:rPr>
              <a:t> del supervisor de </a:t>
            </a:r>
            <a:r>
              <a:rPr lang="en-US" sz="1200" dirty="0" err="1">
                <a:solidFill>
                  <a:schemeClr val="bg1"/>
                </a:solidFill>
                <a:effectLst/>
              </a:rPr>
              <a:t>origen</a:t>
            </a:r>
            <a:r>
              <a:rPr lang="en-US" sz="1200" dirty="0">
                <a:solidFill>
                  <a:schemeClr val="bg1"/>
                </a:solidFill>
                <a:effectLst/>
              </a:rPr>
              <a:t>. </a:t>
            </a:r>
          </a:p>
          <a:p>
            <a:pPr marR="0">
              <a:lnSpc>
                <a:spcPct val="90000"/>
              </a:lnSpc>
              <a:spcBef>
                <a:spcPts val="1000"/>
              </a:spcBef>
              <a:spcAft>
                <a:spcPts val="1000"/>
              </a:spcAft>
            </a:pPr>
            <a:r>
              <a:rPr lang="en-US" sz="1200" b="1" dirty="0">
                <a:solidFill>
                  <a:schemeClr val="bg1"/>
                </a:solidFill>
                <a:effectLst/>
              </a:rPr>
              <a:t>3. Supervisor </a:t>
            </a:r>
            <a:r>
              <a:rPr lang="en-US" sz="1200" b="1" dirty="0" err="1">
                <a:solidFill>
                  <a:schemeClr val="bg1"/>
                </a:solidFill>
                <a:effectLst/>
              </a:rPr>
              <a:t>Responsable</a:t>
            </a:r>
            <a:r>
              <a:rPr lang="en-US" sz="1200" b="1" dirty="0">
                <a:solidFill>
                  <a:schemeClr val="bg1"/>
                </a:solidFill>
                <a:effectLst/>
              </a:rPr>
              <a:t> - </a:t>
            </a:r>
            <a:r>
              <a:rPr lang="en-US" sz="1200" dirty="0">
                <a:solidFill>
                  <a:schemeClr val="bg1"/>
                </a:solidFill>
                <a:effectLst/>
              </a:rPr>
              <a:t>La </a:t>
            </a:r>
            <a:r>
              <a:rPr lang="en-US" sz="1200" dirty="0" err="1">
                <a:solidFill>
                  <a:schemeClr val="bg1"/>
                </a:solidFill>
                <a:effectLst/>
              </a:rPr>
              <a:t>Comisión</a:t>
            </a:r>
            <a:r>
              <a:rPr lang="en-US" sz="1200" dirty="0">
                <a:solidFill>
                  <a:schemeClr val="bg1"/>
                </a:solidFill>
                <a:effectLst/>
              </a:rPr>
              <a:t> </a:t>
            </a:r>
            <a:r>
              <a:rPr lang="en-US" sz="1200" dirty="0" err="1">
                <a:solidFill>
                  <a:schemeClr val="bg1"/>
                </a:solidFill>
                <a:effectLst/>
              </a:rPr>
              <a:t>designa</a:t>
            </a:r>
            <a:r>
              <a:rPr lang="en-US" sz="1200" dirty="0">
                <a:solidFill>
                  <a:schemeClr val="bg1"/>
                </a:solidFill>
                <a:effectLst/>
              </a:rPr>
              <a:t> un supervisor </a:t>
            </a:r>
            <a:r>
              <a:rPr lang="en-US" sz="1200" dirty="0" err="1">
                <a:solidFill>
                  <a:schemeClr val="bg1"/>
                </a:solidFill>
                <a:effectLst/>
              </a:rPr>
              <a:t>responsable</a:t>
            </a:r>
            <a:r>
              <a:rPr lang="en-US" sz="1200" dirty="0">
                <a:solidFill>
                  <a:schemeClr val="bg1"/>
                </a:solidFill>
                <a:effectLst/>
              </a:rPr>
              <a:t> de </a:t>
            </a:r>
            <a:r>
              <a:rPr lang="en-US" sz="1200" dirty="0" err="1">
                <a:solidFill>
                  <a:schemeClr val="bg1"/>
                </a:solidFill>
                <a:effectLst/>
              </a:rPr>
              <a:t>mantener</a:t>
            </a:r>
            <a:r>
              <a:rPr lang="en-US" sz="1200" dirty="0">
                <a:solidFill>
                  <a:schemeClr val="bg1"/>
                </a:solidFill>
                <a:effectLst/>
              </a:rPr>
              <a:t> </a:t>
            </a:r>
            <a:r>
              <a:rPr lang="en-US" sz="1200" dirty="0" err="1">
                <a:solidFill>
                  <a:schemeClr val="bg1"/>
                </a:solidFill>
                <a:effectLst/>
              </a:rPr>
              <a:t>actualizado</a:t>
            </a:r>
            <a:r>
              <a:rPr lang="en-US" sz="1200" dirty="0">
                <a:solidFill>
                  <a:schemeClr val="bg1"/>
                </a:solidFill>
                <a:effectLst/>
              </a:rPr>
              <a:t>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perfil</a:t>
            </a:r>
            <a:r>
              <a:rPr lang="en-US" sz="1200" dirty="0">
                <a:solidFill>
                  <a:schemeClr val="bg1"/>
                </a:solidFill>
                <a:effectLst/>
              </a:rPr>
              <a:t> de </a:t>
            </a:r>
            <a:r>
              <a:rPr lang="en-US" sz="1200" dirty="0" err="1">
                <a:solidFill>
                  <a:schemeClr val="bg1"/>
                </a:solidFill>
                <a:effectLst/>
              </a:rPr>
              <a:t>riesgos</a:t>
            </a:r>
            <a:r>
              <a:rPr lang="en-US" sz="1200" dirty="0">
                <a:solidFill>
                  <a:schemeClr val="bg1"/>
                </a:solidFill>
                <a:effectLst/>
              </a:rPr>
              <a:t> de las </a:t>
            </a:r>
            <a:r>
              <a:rPr lang="en-US" sz="1200" dirty="0" err="1">
                <a:solidFill>
                  <a:schemeClr val="bg1"/>
                </a:solidFill>
                <a:effectLst/>
              </a:rPr>
              <a:t>instituciones</a:t>
            </a:r>
            <a:r>
              <a:rPr lang="en-US" sz="1200" dirty="0">
                <a:solidFill>
                  <a:schemeClr val="bg1"/>
                </a:solidFill>
                <a:effectLst/>
              </a:rPr>
              <a:t> </a:t>
            </a:r>
            <a:r>
              <a:rPr lang="en-US" sz="1200" dirty="0" err="1">
                <a:solidFill>
                  <a:schemeClr val="bg1"/>
                </a:solidFill>
                <a:effectLst/>
              </a:rPr>
              <a:t>supervisadas</a:t>
            </a:r>
            <a:r>
              <a:rPr lang="en-US" sz="1200" dirty="0">
                <a:solidFill>
                  <a:schemeClr val="bg1"/>
                </a:solidFill>
                <a:effectLst/>
              </a:rPr>
              <a:t> a </a:t>
            </a:r>
            <a:r>
              <a:rPr lang="en-US" sz="1200" dirty="0" err="1">
                <a:solidFill>
                  <a:schemeClr val="bg1"/>
                </a:solidFill>
                <a:effectLst/>
              </a:rPr>
              <a:t>su</a:t>
            </a:r>
            <a:r>
              <a:rPr lang="en-US" sz="1200" dirty="0">
                <a:solidFill>
                  <a:schemeClr val="bg1"/>
                </a:solidFill>
                <a:effectLst/>
              </a:rPr>
              <a:t> cargo; es </a:t>
            </a:r>
            <a:r>
              <a:rPr lang="en-US" sz="1200" dirty="0" err="1">
                <a:solidFill>
                  <a:schemeClr val="bg1"/>
                </a:solidFill>
                <a:effectLst/>
              </a:rPr>
              <a:t>el</a:t>
            </a:r>
            <a:r>
              <a:rPr lang="en-US" sz="1200" dirty="0">
                <a:solidFill>
                  <a:schemeClr val="bg1"/>
                </a:solidFill>
                <a:effectLst/>
              </a:rPr>
              <a:t> principal punto de </a:t>
            </a:r>
            <a:r>
              <a:rPr lang="en-US" sz="1200" dirty="0" err="1">
                <a:solidFill>
                  <a:schemeClr val="bg1"/>
                </a:solidFill>
                <a:effectLst/>
              </a:rPr>
              <a:t>contacto</a:t>
            </a:r>
            <a:r>
              <a:rPr lang="en-US" sz="1200" dirty="0">
                <a:solidFill>
                  <a:schemeClr val="bg1"/>
                </a:solidFill>
                <a:effectLst/>
              </a:rPr>
              <a:t> para </a:t>
            </a:r>
            <a:r>
              <a:rPr lang="en-US" sz="1200" dirty="0" err="1">
                <a:solidFill>
                  <a:schemeClr val="bg1"/>
                </a:solidFill>
                <a:effectLst/>
              </a:rPr>
              <a:t>consultas</a:t>
            </a:r>
            <a:r>
              <a:rPr lang="en-US" sz="1200" dirty="0">
                <a:solidFill>
                  <a:schemeClr val="bg1"/>
                </a:solidFill>
                <a:effectLst/>
              </a:rPr>
              <a:t> y </a:t>
            </a:r>
            <a:r>
              <a:rPr lang="en-US" sz="1200" dirty="0" err="1">
                <a:solidFill>
                  <a:schemeClr val="bg1"/>
                </a:solidFill>
                <a:effectLst/>
              </a:rPr>
              <a:t>comunicaciones</a:t>
            </a:r>
            <a:r>
              <a:rPr lang="en-US" sz="1200" dirty="0">
                <a:solidFill>
                  <a:schemeClr val="bg1"/>
                </a:solidFill>
                <a:effectLst/>
              </a:rPr>
              <a:t> entre </a:t>
            </a:r>
            <a:r>
              <a:rPr lang="en-US" sz="1200" dirty="0" err="1">
                <a:solidFill>
                  <a:schemeClr val="bg1"/>
                </a:solidFill>
                <a:effectLst/>
              </a:rPr>
              <a:t>estas</a:t>
            </a:r>
            <a:r>
              <a:rPr lang="en-US" sz="1200" dirty="0">
                <a:solidFill>
                  <a:schemeClr val="bg1"/>
                </a:solidFill>
                <a:effectLst/>
              </a:rPr>
              <a:t> y la </a:t>
            </a:r>
            <a:r>
              <a:rPr lang="en-US" sz="1200" dirty="0" err="1">
                <a:solidFill>
                  <a:schemeClr val="bg1"/>
                </a:solidFill>
                <a:effectLst/>
              </a:rPr>
              <a:t>Comisión</a:t>
            </a:r>
            <a:r>
              <a:rPr lang="en-US" sz="1200" dirty="0">
                <a:solidFill>
                  <a:schemeClr val="bg1"/>
                </a:solidFill>
                <a:effectLst/>
              </a:rPr>
              <a:t>. Para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desarrollo</a:t>
            </a:r>
            <a:r>
              <a:rPr lang="en-US" sz="1200" dirty="0">
                <a:solidFill>
                  <a:schemeClr val="bg1"/>
                </a:solidFill>
                <a:effectLst/>
              </a:rPr>
              <a:t> de sus </a:t>
            </a:r>
            <a:r>
              <a:rPr lang="en-US" sz="1200" dirty="0" err="1">
                <a:solidFill>
                  <a:schemeClr val="bg1"/>
                </a:solidFill>
                <a:effectLst/>
              </a:rPr>
              <a:t>funciones</a:t>
            </a:r>
            <a:r>
              <a:rPr lang="en-US" sz="1200" dirty="0">
                <a:solidFill>
                  <a:schemeClr val="bg1"/>
                </a:solidFill>
                <a:effectLst/>
              </a:rPr>
              <a:t> </a:t>
            </a:r>
            <a:r>
              <a:rPr lang="en-US" sz="1200" dirty="0" err="1">
                <a:solidFill>
                  <a:schemeClr val="bg1"/>
                </a:solidFill>
                <a:effectLst/>
              </a:rPr>
              <a:t>recibe</a:t>
            </a:r>
            <a:r>
              <a:rPr lang="en-US" sz="1200" dirty="0">
                <a:solidFill>
                  <a:schemeClr val="bg1"/>
                </a:solidFill>
                <a:effectLst/>
              </a:rPr>
              <a:t>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apoyo</a:t>
            </a:r>
            <a:r>
              <a:rPr lang="en-US" sz="1200" dirty="0">
                <a:solidFill>
                  <a:schemeClr val="bg1"/>
                </a:solidFill>
                <a:effectLst/>
              </a:rPr>
              <a:t> de </a:t>
            </a:r>
            <a:r>
              <a:rPr lang="en-US" sz="1200" dirty="0" err="1">
                <a:solidFill>
                  <a:schemeClr val="bg1"/>
                </a:solidFill>
                <a:effectLst/>
              </a:rPr>
              <a:t>su</a:t>
            </a:r>
            <a:r>
              <a:rPr lang="en-US" sz="1200" dirty="0">
                <a:solidFill>
                  <a:schemeClr val="bg1"/>
                </a:solidFill>
                <a:effectLst/>
              </a:rPr>
              <a:t> </a:t>
            </a:r>
            <a:r>
              <a:rPr lang="en-US" sz="1200" dirty="0" err="1">
                <a:solidFill>
                  <a:schemeClr val="bg1"/>
                </a:solidFill>
                <a:effectLst/>
              </a:rPr>
              <a:t>equipo</a:t>
            </a:r>
            <a:r>
              <a:rPr lang="en-US" sz="1200" dirty="0">
                <a:solidFill>
                  <a:schemeClr val="bg1"/>
                </a:solidFill>
                <a:effectLst/>
              </a:rPr>
              <a:t> de </a:t>
            </a:r>
            <a:r>
              <a:rPr lang="en-US" sz="1200" dirty="0" err="1">
                <a:solidFill>
                  <a:schemeClr val="bg1"/>
                </a:solidFill>
                <a:effectLst/>
              </a:rPr>
              <a:t>trabajo</a:t>
            </a:r>
            <a:r>
              <a:rPr lang="en-US" sz="1200" dirty="0">
                <a:solidFill>
                  <a:schemeClr val="bg1"/>
                </a:solidFill>
                <a:effectLst/>
              </a:rPr>
              <a:t> y </a:t>
            </a:r>
            <a:r>
              <a:rPr lang="en-US" sz="1200" dirty="0" err="1">
                <a:solidFill>
                  <a:schemeClr val="bg1"/>
                </a:solidFill>
                <a:effectLst/>
              </a:rPr>
              <a:t>otros</a:t>
            </a:r>
            <a:r>
              <a:rPr lang="en-US" sz="1200" dirty="0">
                <a:solidFill>
                  <a:schemeClr val="bg1"/>
                </a:solidFill>
                <a:effectLst/>
              </a:rPr>
              <a:t> </a:t>
            </a:r>
            <a:r>
              <a:rPr lang="en-US" sz="1200" dirty="0" err="1">
                <a:solidFill>
                  <a:schemeClr val="bg1"/>
                </a:solidFill>
                <a:effectLst/>
              </a:rPr>
              <a:t>especialistas</a:t>
            </a:r>
            <a:r>
              <a:rPr lang="en-US" sz="1200" dirty="0">
                <a:solidFill>
                  <a:schemeClr val="bg1"/>
                </a:solidFill>
                <a:effectLst/>
              </a:rPr>
              <a:t>. </a:t>
            </a:r>
          </a:p>
          <a:p>
            <a:pPr marR="0">
              <a:lnSpc>
                <a:spcPct val="90000"/>
              </a:lnSpc>
              <a:spcBef>
                <a:spcPts val="1000"/>
              </a:spcBef>
              <a:spcAft>
                <a:spcPts val="1000"/>
              </a:spcAft>
            </a:pPr>
            <a:r>
              <a:rPr lang="en-US" sz="1200" b="1" dirty="0">
                <a:solidFill>
                  <a:schemeClr val="bg1"/>
                </a:solidFill>
                <a:effectLst/>
              </a:rPr>
              <a:t>4. </a:t>
            </a:r>
            <a:r>
              <a:rPr lang="en-US" sz="1200" b="1" dirty="0" err="1">
                <a:solidFill>
                  <a:schemeClr val="bg1"/>
                </a:solidFill>
                <a:effectLst/>
              </a:rPr>
              <a:t>Supervisión</a:t>
            </a:r>
            <a:r>
              <a:rPr lang="en-US" sz="1200" b="1" dirty="0">
                <a:solidFill>
                  <a:schemeClr val="bg1"/>
                </a:solidFill>
                <a:effectLst/>
              </a:rPr>
              <a:t> </a:t>
            </a:r>
            <a:r>
              <a:rPr lang="en-US" sz="1200" b="1" dirty="0" err="1">
                <a:solidFill>
                  <a:schemeClr val="bg1"/>
                </a:solidFill>
                <a:effectLst/>
              </a:rPr>
              <a:t>Guiada</a:t>
            </a:r>
            <a:r>
              <a:rPr lang="en-US" sz="1200" b="1" dirty="0">
                <a:solidFill>
                  <a:schemeClr val="bg1"/>
                </a:solidFill>
                <a:effectLst/>
              </a:rPr>
              <a:t> </a:t>
            </a:r>
            <a:r>
              <a:rPr lang="en-US" sz="1200" b="1" dirty="0" err="1">
                <a:solidFill>
                  <a:schemeClr val="bg1"/>
                </a:solidFill>
                <a:effectLst/>
              </a:rPr>
              <a:t>por</a:t>
            </a:r>
            <a:r>
              <a:rPr lang="en-US" sz="1200" b="1" dirty="0">
                <a:solidFill>
                  <a:schemeClr val="bg1"/>
                </a:solidFill>
                <a:effectLst/>
              </a:rPr>
              <a:t> </a:t>
            </a:r>
            <a:r>
              <a:rPr lang="en-US" sz="1200" b="1" dirty="0" err="1">
                <a:solidFill>
                  <a:schemeClr val="bg1"/>
                </a:solidFill>
                <a:effectLst/>
              </a:rPr>
              <a:t>Principios</a:t>
            </a:r>
            <a:r>
              <a:rPr lang="en-US" sz="1200" b="1" dirty="0">
                <a:solidFill>
                  <a:schemeClr val="bg1"/>
                </a:solidFill>
                <a:effectLst/>
              </a:rPr>
              <a:t> - </a:t>
            </a:r>
            <a:r>
              <a:rPr lang="en-US" sz="1200" dirty="0">
                <a:solidFill>
                  <a:schemeClr val="bg1"/>
                </a:solidFill>
                <a:effectLst/>
              </a:rPr>
              <a:t>La </a:t>
            </a:r>
            <a:r>
              <a:rPr lang="en-US" sz="1200" dirty="0" err="1">
                <a:solidFill>
                  <a:schemeClr val="bg1"/>
                </a:solidFill>
                <a:effectLst/>
              </a:rPr>
              <a:t>supervisión</a:t>
            </a:r>
            <a:r>
              <a:rPr lang="en-US" sz="1200" dirty="0">
                <a:solidFill>
                  <a:schemeClr val="bg1"/>
                </a:solidFill>
                <a:effectLst/>
              </a:rPr>
              <a:t> </a:t>
            </a:r>
            <a:r>
              <a:rPr lang="en-US" sz="1200" dirty="0" err="1">
                <a:solidFill>
                  <a:schemeClr val="bg1"/>
                </a:solidFill>
                <a:effectLst/>
              </a:rPr>
              <a:t>realizada</a:t>
            </a:r>
            <a:r>
              <a:rPr lang="en-US" sz="1200" dirty="0">
                <a:solidFill>
                  <a:schemeClr val="bg1"/>
                </a:solidFill>
                <a:effectLst/>
              </a:rPr>
              <a:t> </a:t>
            </a:r>
            <a:r>
              <a:rPr lang="en-US" sz="1200" dirty="0" err="1">
                <a:solidFill>
                  <a:schemeClr val="bg1"/>
                </a:solidFill>
                <a:effectLst/>
              </a:rPr>
              <a:t>por</a:t>
            </a:r>
            <a:r>
              <a:rPr lang="en-US" sz="1200" dirty="0">
                <a:solidFill>
                  <a:schemeClr val="bg1"/>
                </a:solidFill>
                <a:effectLst/>
              </a:rPr>
              <a:t> la </a:t>
            </a:r>
            <a:r>
              <a:rPr lang="en-US" sz="1200" dirty="0" err="1">
                <a:solidFill>
                  <a:schemeClr val="bg1"/>
                </a:solidFill>
                <a:effectLst/>
              </a:rPr>
              <a:t>Comisión</a:t>
            </a:r>
            <a:r>
              <a:rPr lang="en-US" sz="1200" dirty="0">
                <a:solidFill>
                  <a:schemeClr val="bg1"/>
                </a:solidFill>
                <a:effectLst/>
              </a:rPr>
              <a:t> es </a:t>
            </a:r>
            <a:r>
              <a:rPr lang="en-US" sz="1200" dirty="0" err="1">
                <a:solidFill>
                  <a:schemeClr val="bg1"/>
                </a:solidFill>
                <a:effectLst/>
              </a:rPr>
              <a:t>guiada</a:t>
            </a:r>
            <a:r>
              <a:rPr lang="en-US" sz="1200" dirty="0">
                <a:solidFill>
                  <a:schemeClr val="bg1"/>
                </a:solidFill>
                <a:effectLst/>
              </a:rPr>
              <a:t> </a:t>
            </a:r>
            <a:r>
              <a:rPr lang="en-US" sz="1200" dirty="0" err="1">
                <a:solidFill>
                  <a:schemeClr val="bg1"/>
                </a:solidFill>
                <a:effectLst/>
              </a:rPr>
              <a:t>por</a:t>
            </a:r>
            <a:r>
              <a:rPr lang="en-US" sz="1200" dirty="0">
                <a:solidFill>
                  <a:schemeClr val="bg1"/>
                </a:solidFill>
                <a:effectLst/>
              </a:rPr>
              <a:t> </a:t>
            </a:r>
            <a:r>
              <a:rPr lang="en-US" sz="1200" dirty="0" err="1">
                <a:solidFill>
                  <a:schemeClr val="bg1"/>
                </a:solidFill>
                <a:effectLst/>
              </a:rPr>
              <a:t>principios</a:t>
            </a:r>
            <a:r>
              <a:rPr lang="en-US" sz="1200" dirty="0">
                <a:solidFill>
                  <a:schemeClr val="bg1"/>
                </a:solidFill>
                <a:effectLst/>
              </a:rPr>
              <a:t>, con la </a:t>
            </a:r>
            <a:r>
              <a:rPr lang="en-US" sz="1200" dirty="0" err="1">
                <a:solidFill>
                  <a:schemeClr val="bg1"/>
                </a:solidFill>
                <a:effectLst/>
              </a:rPr>
              <a:t>aplicación</a:t>
            </a:r>
            <a:r>
              <a:rPr lang="en-US" sz="1200" dirty="0">
                <a:solidFill>
                  <a:schemeClr val="bg1"/>
                </a:solidFill>
                <a:effectLst/>
              </a:rPr>
              <a:t> del </a:t>
            </a:r>
            <a:r>
              <a:rPr lang="en-US" sz="1200" dirty="0" err="1">
                <a:solidFill>
                  <a:schemeClr val="bg1"/>
                </a:solidFill>
                <a:effectLst/>
              </a:rPr>
              <a:t>juicio</a:t>
            </a:r>
            <a:r>
              <a:rPr lang="en-US" sz="1200" dirty="0">
                <a:solidFill>
                  <a:schemeClr val="bg1"/>
                </a:solidFill>
                <a:effectLst/>
              </a:rPr>
              <a:t> </a:t>
            </a:r>
            <a:r>
              <a:rPr lang="en-US" sz="1200" dirty="0" err="1">
                <a:solidFill>
                  <a:schemeClr val="bg1"/>
                </a:solidFill>
                <a:effectLst/>
              </a:rPr>
              <a:t>experto</a:t>
            </a:r>
            <a:r>
              <a:rPr lang="en-US" sz="1200" dirty="0">
                <a:solidFill>
                  <a:schemeClr val="bg1"/>
                </a:solidFill>
                <a:effectLst/>
              </a:rPr>
              <a:t> de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supervisores</a:t>
            </a:r>
            <a:r>
              <a:rPr lang="en-US" sz="1200" dirty="0">
                <a:solidFill>
                  <a:schemeClr val="bg1"/>
                </a:solidFill>
                <a:effectLst/>
              </a:rPr>
              <a:t> </a:t>
            </a:r>
            <a:r>
              <a:rPr lang="en-US" sz="1200" dirty="0" err="1">
                <a:solidFill>
                  <a:schemeClr val="bg1"/>
                </a:solidFill>
                <a:effectLst/>
              </a:rPr>
              <a:t>en</a:t>
            </a:r>
            <a:r>
              <a:rPr lang="en-US" sz="1200" dirty="0">
                <a:solidFill>
                  <a:schemeClr val="bg1"/>
                </a:solidFill>
                <a:effectLst/>
              </a:rPr>
              <a:t> la </a:t>
            </a:r>
            <a:r>
              <a:rPr lang="en-US" sz="1200" dirty="0" err="1">
                <a:solidFill>
                  <a:schemeClr val="bg1"/>
                </a:solidFill>
                <a:effectLst/>
              </a:rPr>
              <a:t>identificación</a:t>
            </a:r>
            <a:r>
              <a:rPr lang="en-US" sz="1200" dirty="0">
                <a:solidFill>
                  <a:schemeClr val="bg1"/>
                </a:solidFill>
                <a:effectLst/>
              </a:rPr>
              <a:t> y </a:t>
            </a:r>
            <a:r>
              <a:rPr lang="en-US" sz="1200" dirty="0" err="1">
                <a:solidFill>
                  <a:schemeClr val="bg1"/>
                </a:solidFill>
                <a:effectLst/>
              </a:rPr>
              <a:t>evaluación</a:t>
            </a:r>
            <a:r>
              <a:rPr lang="en-US" sz="1200" dirty="0">
                <a:solidFill>
                  <a:schemeClr val="bg1"/>
                </a:solidFill>
                <a:effectLst/>
              </a:rPr>
              <a:t> de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riesgos</a:t>
            </a:r>
            <a:r>
              <a:rPr lang="en-US" sz="1200" dirty="0">
                <a:solidFill>
                  <a:schemeClr val="bg1"/>
                </a:solidFill>
                <a:effectLst/>
              </a:rPr>
              <a:t> </a:t>
            </a:r>
            <a:r>
              <a:rPr lang="en-US" sz="1200" dirty="0" err="1">
                <a:solidFill>
                  <a:schemeClr val="bg1"/>
                </a:solidFill>
                <a:effectLst/>
              </a:rPr>
              <a:t>materiales</a:t>
            </a:r>
            <a:r>
              <a:rPr lang="en-US" sz="1200" dirty="0">
                <a:solidFill>
                  <a:schemeClr val="bg1"/>
                </a:solidFill>
                <a:effectLst/>
              </a:rPr>
              <a:t> que </a:t>
            </a:r>
            <a:r>
              <a:rPr lang="en-US" sz="1200" dirty="0" err="1">
                <a:solidFill>
                  <a:schemeClr val="bg1"/>
                </a:solidFill>
                <a:effectLst/>
              </a:rPr>
              <a:t>enfrenta</a:t>
            </a:r>
            <a:r>
              <a:rPr lang="en-US" sz="1200" dirty="0">
                <a:solidFill>
                  <a:schemeClr val="bg1"/>
                </a:solidFill>
                <a:effectLst/>
              </a:rPr>
              <a:t> la </a:t>
            </a:r>
            <a:r>
              <a:rPr lang="en-US" sz="1200" dirty="0" err="1">
                <a:solidFill>
                  <a:schemeClr val="bg1"/>
                </a:solidFill>
                <a:effectLst/>
              </a:rPr>
              <a:t>institución</a:t>
            </a:r>
            <a:r>
              <a:rPr lang="en-US" sz="1200" dirty="0">
                <a:solidFill>
                  <a:schemeClr val="bg1"/>
                </a:solidFill>
                <a:effectLst/>
              </a:rPr>
              <a:t> </a:t>
            </a:r>
            <a:r>
              <a:rPr lang="en-US" sz="1200" dirty="0" err="1">
                <a:solidFill>
                  <a:schemeClr val="bg1"/>
                </a:solidFill>
                <a:effectLst/>
              </a:rPr>
              <a:t>supervisada</a:t>
            </a:r>
            <a:r>
              <a:rPr lang="en-US" sz="1200" dirty="0">
                <a:solidFill>
                  <a:schemeClr val="bg1"/>
                </a:solidFill>
                <a:effectLst/>
              </a:rPr>
              <a:t>. </a:t>
            </a:r>
            <a:r>
              <a:rPr lang="en-US" sz="1200" dirty="0" err="1">
                <a:solidFill>
                  <a:schemeClr val="bg1"/>
                </a:solidFill>
                <a:effectLst/>
              </a:rPr>
              <a:t>Asimismo</a:t>
            </a:r>
            <a:r>
              <a:rPr lang="en-US" sz="1200" dirty="0">
                <a:solidFill>
                  <a:schemeClr val="bg1"/>
                </a:solidFill>
                <a:effectLst/>
              </a:rPr>
              <a:t>, la </a:t>
            </a:r>
            <a:r>
              <a:rPr lang="en-US" sz="1200" dirty="0" err="1">
                <a:solidFill>
                  <a:schemeClr val="bg1"/>
                </a:solidFill>
                <a:effectLst/>
              </a:rPr>
              <a:t>selección</a:t>
            </a:r>
            <a:r>
              <a:rPr lang="en-US" sz="1200" dirty="0">
                <a:solidFill>
                  <a:schemeClr val="bg1"/>
                </a:solidFill>
                <a:effectLst/>
              </a:rPr>
              <a:t> y </a:t>
            </a:r>
            <a:r>
              <a:rPr lang="en-US" sz="1200" dirty="0" err="1">
                <a:solidFill>
                  <a:schemeClr val="bg1"/>
                </a:solidFill>
                <a:effectLst/>
              </a:rPr>
              <a:t>aplicación</a:t>
            </a:r>
            <a:r>
              <a:rPr lang="en-US" sz="1200" dirty="0">
                <a:solidFill>
                  <a:schemeClr val="bg1"/>
                </a:solidFill>
                <a:effectLst/>
              </a:rPr>
              <a:t> de las </a:t>
            </a:r>
            <a:r>
              <a:rPr lang="en-US" sz="1200" dirty="0" err="1">
                <a:solidFill>
                  <a:schemeClr val="bg1"/>
                </a:solidFill>
                <a:effectLst/>
              </a:rPr>
              <a:t>estrategias</a:t>
            </a:r>
            <a:r>
              <a:rPr lang="en-US" sz="1200" dirty="0">
                <a:solidFill>
                  <a:schemeClr val="bg1"/>
                </a:solidFill>
                <a:effectLst/>
              </a:rPr>
              <a:t> de </a:t>
            </a:r>
            <a:r>
              <a:rPr lang="en-US" sz="1200" dirty="0" err="1">
                <a:solidFill>
                  <a:schemeClr val="bg1"/>
                </a:solidFill>
                <a:effectLst/>
              </a:rPr>
              <a:t>supervisión</a:t>
            </a:r>
            <a:r>
              <a:rPr lang="en-US" sz="1200" dirty="0">
                <a:solidFill>
                  <a:schemeClr val="bg1"/>
                </a:solidFill>
                <a:effectLst/>
              </a:rPr>
              <a:t> para </a:t>
            </a:r>
            <a:r>
              <a:rPr lang="en-US" sz="1200" dirty="0" err="1">
                <a:solidFill>
                  <a:schemeClr val="bg1"/>
                </a:solidFill>
                <a:effectLst/>
              </a:rPr>
              <a:t>cada</a:t>
            </a:r>
            <a:r>
              <a:rPr lang="en-US" sz="1200" dirty="0">
                <a:solidFill>
                  <a:schemeClr val="bg1"/>
                </a:solidFill>
                <a:effectLst/>
              </a:rPr>
              <a:t> </a:t>
            </a:r>
            <a:r>
              <a:rPr lang="en-US" sz="1200" dirty="0" err="1">
                <a:solidFill>
                  <a:schemeClr val="bg1"/>
                </a:solidFill>
                <a:effectLst/>
              </a:rPr>
              <a:t>caso</a:t>
            </a:r>
            <a:r>
              <a:rPr lang="en-US" sz="1200" dirty="0">
                <a:solidFill>
                  <a:schemeClr val="bg1"/>
                </a:solidFill>
                <a:effectLst/>
              </a:rPr>
              <a:t> </a:t>
            </a:r>
            <a:r>
              <a:rPr lang="en-US" sz="1200" dirty="0" err="1">
                <a:solidFill>
                  <a:schemeClr val="bg1"/>
                </a:solidFill>
                <a:effectLst/>
              </a:rPr>
              <a:t>específico</a:t>
            </a:r>
            <a:r>
              <a:rPr lang="en-US" sz="1200" dirty="0">
                <a:solidFill>
                  <a:schemeClr val="bg1"/>
                </a:solidFill>
                <a:effectLst/>
              </a:rPr>
              <a:t> se </a:t>
            </a:r>
            <a:r>
              <a:rPr lang="en-US" sz="1200" dirty="0" err="1">
                <a:solidFill>
                  <a:schemeClr val="bg1"/>
                </a:solidFill>
                <a:effectLst/>
              </a:rPr>
              <a:t>fundamentan</a:t>
            </a:r>
            <a:r>
              <a:rPr lang="en-US" sz="1200" dirty="0">
                <a:solidFill>
                  <a:schemeClr val="bg1"/>
                </a:solidFill>
                <a:effectLst/>
              </a:rPr>
              <a:t> </a:t>
            </a:r>
            <a:r>
              <a:rPr lang="en-US" sz="1200" dirty="0" err="1">
                <a:solidFill>
                  <a:schemeClr val="bg1"/>
                </a:solidFill>
                <a:effectLst/>
              </a:rPr>
              <a:t>en</a:t>
            </a:r>
            <a:r>
              <a:rPr lang="en-US" sz="1200" dirty="0">
                <a:solidFill>
                  <a:schemeClr val="bg1"/>
                </a:solidFill>
                <a:effectLst/>
              </a:rPr>
              <a:t> </a:t>
            </a:r>
            <a:r>
              <a:rPr lang="en-US" sz="1200" dirty="0" err="1">
                <a:solidFill>
                  <a:schemeClr val="bg1"/>
                </a:solidFill>
                <a:effectLst/>
              </a:rPr>
              <a:t>principios</a:t>
            </a:r>
            <a:r>
              <a:rPr lang="en-US" sz="1200" dirty="0">
                <a:solidFill>
                  <a:schemeClr val="bg1"/>
                </a:solidFill>
                <a:effectLst/>
              </a:rPr>
              <a:t> y </a:t>
            </a:r>
            <a:r>
              <a:rPr lang="en-US" sz="1200" dirty="0" err="1">
                <a:solidFill>
                  <a:schemeClr val="bg1"/>
                </a:solidFill>
                <a:effectLst/>
              </a:rPr>
              <a:t>juicio</a:t>
            </a:r>
            <a:r>
              <a:rPr lang="en-US" sz="1200" dirty="0">
                <a:solidFill>
                  <a:schemeClr val="bg1"/>
                </a:solidFill>
                <a:effectLst/>
              </a:rPr>
              <a:t> </a:t>
            </a:r>
            <a:r>
              <a:rPr lang="en-US" sz="1200" dirty="0" err="1">
                <a:solidFill>
                  <a:schemeClr val="bg1"/>
                </a:solidFill>
                <a:effectLst/>
              </a:rPr>
              <a:t>experto</a:t>
            </a:r>
            <a:r>
              <a:rPr lang="en-US" sz="1200" dirty="0">
                <a:solidFill>
                  <a:schemeClr val="bg1"/>
                </a:solidFill>
                <a:effectLst/>
              </a:rPr>
              <a:t> </a:t>
            </a:r>
            <a:r>
              <a:rPr lang="en-US" sz="1200" dirty="0" err="1">
                <a:solidFill>
                  <a:schemeClr val="bg1"/>
                </a:solidFill>
                <a:effectLst/>
              </a:rPr>
              <a:t>adecuadamente</a:t>
            </a:r>
            <a:r>
              <a:rPr lang="en-US" sz="1200" dirty="0">
                <a:solidFill>
                  <a:schemeClr val="bg1"/>
                </a:solidFill>
                <a:effectLst/>
              </a:rPr>
              <a:t> </a:t>
            </a:r>
            <a:r>
              <a:rPr lang="en-US" sz="1200" dirty="0" err="1">
                <a:solidFill>
                  <a:schemeClr val="bg1"/>
                </a:solidFill>
                <a:effectLst/>
              </a:rPr>
              <a:t>sustentado</a:t>
            </a:r>
            <a:r>
              <a:rPr lang="en-US" sz="1200" dirty="0">
                <a:solidFill>
                  <a:schemeClr val="bg1"/>
                </a:solidFill>
                <a:effectLst/>
              </a:rPr>
              <a:t>. </a:t>
            </a:r>
          </a:p>
          <a:p>
            <a:pPr marR="0">
              <a:lnSpc>
                <a:spcPct val="90000"/>
              </a:lnSpc>
              <a:spcBef>
                <a:spcPts val="1000"/>
              </a:spcBef>
              <a:spcAft>
                <a:spcPts val="1000"/>
              </a:spcAft>
            </a:pPr>
            <a:r>
              <a:rPr lang="en-US" sz="1200" b="1" dirty="0">
                <a:solidFill>
                  <a:schemeClr val="bg1"/>
                </a:solidFill>
                <a:effectLst/>
              </a:rPr>
              <a:t>5. </a:t>
            </a:r>
            <a:r>
              <a:rPr lang="en-US" sz="1200" b="1" dirty="0" err="1">
                <a:solidFill>
                  <a:schemeClr val="bg1"/>
                </a:solidFill>
                <a:effectLst/>
              </a:rPr>
              <a:t>Intensidad</a:t>
            </a:r>
            <a:r>
              <a:rPr lang="en-US" sz="1200" b="1" dirty="0">
                <a:solidFill>
                  <a:schemeClr val="bg1"/>
                </a:solidFill>
                <a:effectLst/>
              </a:rPr>
              <a:t> de </a:t>
            </a:r>
            <a:r>
              <a:rPr lang="en-US" sz="1200" b="1" dirty="0" err="1">
                <a:solidFill>
                  <a:schemeClr val="bg1"/>
                </a:solidFill>
                <a:effectLst/>
              </a:rPr>
              <a:t>Supervisión</a:t>
            </a:r>
            <a:r>
              <a:rPr lang="en-US" sz="1200" b="1" dirty="0">
                <a:solidFill>
                  <a:schemeClr val="bg1"/>
                </a:solidFill>
                <a:effectLst/>
              </a:rPr>
              <a:t>  - </a:t>
            </a:r>
            <a:r>
              <a:rPr lang="en-US" sz="1200" dirty="0">
                <a:solidFill>
                  <a:schemeClr val="bg1"/>
                </a:solidFill>
                <a:effectLst/>
              </a:rPr>
              <a:t>La </a:t>
            </a:r>
            <a:r>
              <a:rPr lang="en-US" sz="1200" dirty="0" err="1">
                <a:solidFill>
                  <a:schemeClr val="bg1"/>
                </a:solidFill>
                <a:effectLst/>
              </a:rPr>
              <a:t>intensidad</a:t>
            </a:r>
            <a:r>
              <a:rPr lang="en-US" sz="1200" dirty="0">
                <a:solidFill>
                  <a:schemeClr val="bg1"/>
                </a:solidFill>
                <a:effectLst/>
              </a:rPr>
              <a:t> de la </a:t>
            </a:r>
            <a:r>
              <a:rPr lang="en-US" sz="1200" dirty="0" err="1">
                <a:solidFill>
                  <a:schemeClr val="bg1"/>
                </a:solidFill>
                <a:effectLst/>
              </a:rPr>
              <a:t>supervisión</a:t>
            </a:r>
            <a:r>
              <a:rPr lang="en-US" sz="1200" dirty="0">
                <a:solidFill>
                  <a:schemeClr val="bg1"/>
                </a:solidFill>
                <a:effectLst/>
              </a:rPr>
              <a:t> que </a:t>
            </a:r>
            <a:r>
              <a:rPr lang="en-US" sz="1200" dirty="0" err="1">
                <a:solidFill>
                  <a:schemeClr val="bg1"/>
                </a:solidFill>
                <a:effectLst/>
              </a:rPr>
              <a:t>ejerce</a:t>
            </a:r>
            <a:r>
              <a:rPr lang="en-US" sz="1200" dirty="0">
                <a:solidFill>
                  <a:schemeClr val="bg1"/>
                </a:solidFill>
                <a:effectLst/>
              </a:rPr>
              <a:t> la </a:t>
            </a:r>
            <a:r>
              <a:rPr lang="en-US" sz="1200" dirty="0" err="1">
                <a:solidFill>
                  <a:schemeClr val="bg1"/>
                </a:solidFill>
                <a:effectLst/>
              </a:rPr>
              <a:t>Comisión</a:t>
            </a:r>
            <a:r>
              <a:rPr lang="en-US" sz="1200" dirty="0">
                <a:solidFill>
                  <a:schemeClr val="bg1"/>
                </a:solidFill>
                <a:effectLst/>
              </a:rPr>
              <a:t> </a:t>
            </a:r>
            <a:r>
              <a:rPr lang="en-US" sz="1200" dirty="0" err="1">
                <a:solidFill>
                  <a:schemeClr val="bg1"/>
                </a:solidFill>
                <a:effectLst/>
              </a:rPr>
              <a:t>depende</a:t>
            </a:r>
            <a:r>
              <a:rPr lang="en-US" sz="1200" dirty="0">
                <a:solidFill>
                  <a:schemeClr val="bg1"/>
                </a:solidFill>
                <a:effectLst/>
              </a:rPr>
              <a:t> del </a:t>
            </a:r>
            <a:r>
              <a:rPr lang="en-US" sz="1200" dirty="0" err="1">
                <a:solidFill>
                  <a:schemeClr val="bg1"/>
                </a:solidFill>
                <a:effectLst/>
              </a:rPr>
              <a:t>tamaño</a:t>
            </a:r>
            <a:r>
              <a:rPr lang="en-US" sz="1200" dirty="0">
                <a:solidFill>
                  <a:schemeClr val="bg1"/>
                </a:solidFill>
                <a:effectLst/>
              </a:rPr>
              <a:t>, </a:t>
            </a:r>
            <a:r>
              <a:rPr lang="en-US" sz="1200" dirty="0" err="1">
                <a:solidFill>
                  <a:schemeClr val="bg1"/>
                </a:solidFill>
                <a:effectLst/>
              </a:rPr>
              <a:t>naturaleza</a:t>
            </a:r>
            <a:r>
              <a:rPr lang="en-US" sz="1200" dirty="0">
                <a:solidFill>
                  <a:schemeClr val="bg1"/>
                </a:solidFill>
                <a:effectLst/>
              </a:rPr>
              <a:t>, </a:t>
            </a:r>
            <a:r>
              <a:rPr lang="en-US" sz="1200" dirty="0" err="1">
                <a:solidFill>
                  <a:schemeClr val="bg1"/>
                </a:solidFill>
                <a:effectLst/>
              </a:rPr>
              <a:t>complejidad</a:t>
            </a:r>
            <a:r>
              <a:rPr lang="en-US" sz="1200" dirty="0">
                <a:solidFill>
                  <a:schemeClr val="bg1"/>
                </a:solidFill>
                <a:effectLst/>
              </a:rPr>
              <a:t>, </a:t>
            </a:r>
            <a:r>
              <a:rPr lang="en-US" sz="1200" dirty="0" err="1">
                <a:solidFill>
                  <a:schemeClr val="bg1"/>
                </a:solidFill>
                <a:effectLst/>
              </a:rPr>
              <a:t>perfil</a:t>
            </a:r>
            <a:r>
              <a:rPr lang="en-US" sz="1200" dirty="0">
                <a:solidFill>
                  <a:schemeClr val="bg1"/>
                </a:solidFill>
                <a:effectLst/>
              </a:rPr>
              <a:t> de </a:t>
            </a:r>
            <a:r>
              <a:rPr lang="en-US" sz="1200" dirty="0" err="1">
                <a:solidFill>
                  <a:schemeClr val="bg1"/>
                </a:solidFill>
                <a:effectLst/>
              </a:rPr>
              <a:t>riesgos</a:t>
            </a:r>
            <a:r>
              <a:rPr lang="en-US" sz="1200" dirty="0">
                <a:solidFill>
                  <a:schemeClr val="bg1"/>
                </a:solidFill>
                <a:effectLst/>
              </a:rPr>
              <a:t> y del </a:t>
            </a:r>
            <a:r>
              <a:rPr lang="en-US" sz="1200" dirty="0" err="1">
                <a:solidFill>
                  <a:schemeClr val="bg1"/>
                </a:solidFill>
                <a:effectLst/>
              </a:rPr>
              <a:t>impacto</a:t>
            </a:r>
            <a:r>
              <a:rPr lang="en-US" sz="1200" dirty="0">
                <a:solidFill>
                  <a:schemeClr val="bg1"/>
                </a:solidFill>
                <a:effectLst/>
              </a:rPr>
              <a:t> </a:t>
            </a:r>
            <a:r>
              <a:rPr lang="en-US" sz="1200" dirty="0" err="1">
                <a:solidFill>
                  <a:schemeClr val="bg1"/>
                </a:solidFill>
                <a:effectLst/>
              </a:rPr>
              <a:t>potencial</a:t>
            </a:r>
            <a:r>
              <a:rPr lang="en-US" sz="1200" dirty="0">
                <a:solidFill>
                  <a:schemeClr val="bg1"/>
                </a:solidFill>
                <a:effectLst/>
              </a:rPr>
              <a:t> de la </a:t>
            </a:r>
            <a:r>
              <a:rPr lang="en-US" sz="1200" dirty="0" err="1">
                <a:solidFill>
                  <a:schemeClr val="bg1"/>
                </a:solidFill>
                <a:effectLst/>
              </a:rPr>
              <a:t>institución</a:t>
            </a:r>
            <a:r>
              <a:rPr lang="en-US" sz="1200" dirty="0">
                <a:solidFill>
                  <a:schemeClr val="bg1"/>
                </a:solidFill>
                <a:effectLst/>
              </a:rPr>
              <a:t> </a:t>
            </a:r>
            <a:r>
              <a:rPr lang="en-US" sz="1200" dirty="0" err="1">
                <a:solidFill>
                  <a:schemeClr val="bg1"/>
                </a:solidFill>
                <a:effectLst/>
              </a:rPr>
              <a:t>supervisada</a:t>
            </a:r>
            <a:r>
              <a:rPr lang="en-US" sz="1200" dirty="0">
                <a:solidFill>
                  <a:schemeClr val="bg1"/>
                </a:solidFill>
                <a:effectLst/>
              </a:rPr>
              <a:t> </a:t>
            </a:r>
            <a:r>
              <a:rPr lang="en-US" sz="1200" dirty="0" err="1">
                <a:solidFill>
                  <a:schemeClr val="bg1"/>
                </a:solidFill>
                <a:effectLst/>
              </a:rPr>
              <a:t>en</a:t>
            </a:r>
            <a:r>
              <a:rPr lang="en-US" sz="1200" dirty="0">
                <a:solidFill>
                  <a:schemeClr val="bg1"/>
                </a:solidFill>
                <a:effectLst/>
              </a:rPr>
              <a:t> </a:t>
            </a:r>
            <a:r>
              <a:rPr lang="en-US" sz="1200" dirty="0" err="1">
                <a:solidFill>
                  <a:schemeClr val="bg1"/>
                </a:solidFill>
                <a:effectLst/>
              </a:rPr>
              <a:t>los</a:t>
            </a:r>
            <a:r>
              <a:rPr lang="en-US" sz="1200" dirty="0">
                <a:solidFill>
                  <a:schemeClr val="bg1"/>
                </a:solidFill>
                <a:effectLst/>
              </a:rPr>
              <a:t> </a:t>
            </a:r>
            <a:r>
              <a:rPr lang="en-US" sz="1200" dirty="0" err="1">
                <a:solidFill>
                  <a:schemeClr val="bg1"/>
                </a:solidFill>
                <a:effectLst/>
              </a:rPr>
              <a:t>objetivos</a:t>
            </a:r>
            <a:r>
              <a:rPr lang="en-US" sz="1200" dirty="0">
                <a:solidFill>
                  <a:schemeClr val="bg1"/>
                </a:solidFill>
                <a:effectLst/>
              </a:rPr>
              <a:t> de la </a:t>
            </a:r>
            <a:r>
              <a:rPr lang="en-US" sz="1200" dirty="0" err="1">
                <a:solidFill>
                  <a:schemeClr val="bg1"/>
                </a:solidFill>
                <a:effectLst/>
              </a:rPr>
              <a:t>Comisión</a:t>
            </a:r>
            <a:r>
              <a:rPr lang="en-US" sz="1200" dirty="0">
                <a:solidFill>
                  <a:schemeClr val="bg1"/>
                </a:solidFill>
                <a:effectLst/>
              </a:rPr>
              <a:t>. </a:t>
            </a:r>
            <a:r>
              <a:rPr lang="en-US" sz="1200" dirty="0" err="1">
                <a:solidFill>
                  <a:schemeClr val="bg1"/>
                </a:solidFill>
                <a:effectLst/>
              </a:rPr>
              <a:t>Cuando</a:t>
            </a:r>
            <a:r>
              <a:rPr lang="en-US" sz="1200" dirty="0">
                <a:solidFill>
                  <a:schemeClr val="bg1"/>
                </a:solidFill>
                <a:effectLst/>
              </a:rPr>
              <a:t> se </a:t>
            </a:r>
            <a:r>
              <a:rPr lang="en-US" sz="1200" dirty="0" err="1">
                <a:solidFill>
                  <a:schemeClr val="bg1"/>
                </a:solidFill>
                <a:effectLst/>
              </a:rPr>
              <a:t>identifiquen</a:t>
            </a:r>
            <a:r>
              <a:rPr lang="en-US" sz="1200" dirty="0">
                <a:solidFill>
                  <a:schemeClr val="bg1"/>
                </a:solidFill>
                <a:effectLst/>
              </a:rPr>
              <a:t> </a:t>
            </a:r>
            <a:r>
              <a:rPr lang="en-US" sz="1200" dirty="0" err="1">
                <a:solidFill>
                  <a:schemeClr val="bg1"/>
                </a:solidFill>
                <a:effectLst/>
              </a:rPr>
              <a:t>riesgos</a:t>
            </a:r>
            <a:r>
              <a:rPr lang="en-US" sz="1200" dirty="0">
                <a:solidFill>
                  <a:schemeClr val="bg1"/>
                </a:solidFill>
                <a:effectLst/>
              </a:rPr>
              <a:t> o </a:t>
            </a:r>
            <a:r>
              <a:rPr lang="en-US" sz="1200" dirty="0" err="1">
                <a:solidFill>
                  <a:schemeClr val="bg1"/>
                </a:solidFill>
                <a:effectLst/>
              </a:rPr>
              <a:t>situaciones</a:t>
            </a:r>
            <a:r>
              <a:rPr lang="en-US" sz="1200" dirty="0">
                <a:solidFill>
                  <a:schemeClr val="bg1"/>
                </a:solidFill>
                <a:effectLst/>
              </a:rPr>
              <a:t> que </a:t>
            </a:r>
            <a:r>
              <a:rPr lang="en-US" sz="1200" dirty="0" err="1">
                <a:solidFill>
                  <a:schemeClr val="bg1"/>
                </a:solidFill>
                <a:effectLst/>
              </a:rPr>
              <a:t>ameriten</a:t>
            </a:r>
            <a:r>
              <a:rPr lang="en-US" sz="1200" dirty="0">
                <a:solidFill>
                  <a:schemeClr val="bg1"/>
                </a:solidFill>
                <a:effectLst/>
              </a:rPr>
              <a:t> la </a:t>
            </a:r>
            <a:r>
              <a:rPr lang="en-US" sz="1200" dirty="0" err="1">
                <a:solidFill>
                  <a:schemeClr val="bg1"/>
                </a:solidFill>
                <a:effectLst/>
              </a:rPr>
              <a:t>implementación</a:t>
            </a:r>
            <a:r>
              <a:rPr lang="en-US" sz="1200" dirty="0">
                <a:solidFill>
                  <a:schemeClr val="bg1"/>
                </a:solidFill>
                <a:effectLst/>
              </a:rPr>
              <a:t> de </a:t>
            </a:r>
            <a:r>
              <a:rPr lang="en-US" sz="1200" dirty="0" err="1">
                <a:solidFill>
                  <a:schemeClr val="bg1"/>
                </a:solidFill>
                <a:effectLst/>
              </a:rPr>
              <a:t>acciones</a:t>
            </a:r>
            <a:r>
              <a:rPr lang="en-US" sz="1200" dirty="0">
                <a:solidFill>
                  <a:schemeClr val="bg1"/>
                </a:solidFill>
                <a:effectLst/>
              </a:rPr>
              <a:t> </a:t>
            </a:r>
            <a:r>
              <a:rPr lang="en-US" sz="1200" dirty="0" err="1">
                <a:solidFill>
                  <a:schemeClr val="bg1"/>
                </a:solidFill>
                <a:effectLst/>
              </a:rPr>
              <a:t>por</a:t>
            </a:r>
            <a:r>
              <a:rPr lang="en-US" sz="1200" dirty="0">
                <a:solidFill>
                  <a:schemeClr val="bg1"/>
                </a:solidFill>
                <a:effectLst/>
              </a:rPr>
              <a:t> </a:t>
            </a:r>
            <a:r>
              <a:rPr lang="en-US" sz="1200" dirty="0" err="1">
                <a:solidFill>
                  <a:schemeClr val="bg1"/>
                </a:solidFill>
                <a:effectLst/>
              </a:rPr>
              <a:t>parte</a:t>
            </a:r>
            <a:r>
              <a:rPr lang="en-US" sz="1200" dirty="0">
                <a:solidFill>
                  <a:schemeClr val="bg1"/>
                </a:solidFill>
                <a:effectLst/>
              </a:rPr>
              <a:t> de la </a:t>
            </a:r>
            <a:r>
              <a:rPr lang="en-US" sz="1200" dirty="0" err="1">
                <a:solidFill>
                  <a:schemeClr val="bg1"/>
                </a:solidFill>
                <a:effectLst/>
              </a:rPr>
              <a:t>Comisión</a:t>
            </a:r>
            <a:r>
              <a:rPr lang="en-US" sz="1200" dirty="0">
                <a:solidFill>
                  <a:schemeClr val="bg1"/>
                </a:solidFill>
                <a:effectLst/>
              </a:rPr>
              <a:t>, las </a:t>
            </a:r>
            <a:r>
              <a:rPr lang="en-US" sz="1200" dirty="0" err="1">
                <a:solidFill>
                  <a:schemeClr val="bg1"/>
                </a:solidFill>
                <a:effectLst/>
              </a:rPr>
              <a:t>mismas</a:t>
            </a:r>
            <a:r>
              <a:rPr lang="en-US" sz="1200" dirty="0">
                <a:solidFill>
                  <a:schemeClr val="bg1"/>
                </a:solidFill>
                <a:effectLst/>
              </a:rPr>
              <a:t> se </a:t>
            </a:r>
            <a:r>
              <a:rPr lang="en-US" sz="1200" dirty="0" err="1">
                <a:solidFill>
                  <a:schemeClr val="bg1"/>
                </a:solidFill>
                <a:effectLst/>
              </a:rPr>
              <a:t>formularán</a:t>
            </a:r>
            <a:r>
              <a:rPr lang="en-US" sz="1200" dirty="0">
                <a:solidFill>
                  <a:schemeClr val="bg1"/>
                </a:solidFill>
                <a:effectLst/>
              </a:rPr>
              <a:t> </a:t>
            </a:r>
            <a:r>
              <a:rPr lang="en-US" sz="1200" dirty="0" err="1">
                <a:solidFill>
                  <a:schemeClr val="bg1"/>
                </a:solidFill>
                <a:effectLst/>
              </a:rPr>
              <a:t>en</a:t>
            </a:r>
            <a:r>
              <a:rPr lang="en-US" sz="1200" dirty="0">
                <a:solidFill>
                  <a:schemeClr val="bg1"/>
                </a:solidFill>
                <a:effectLst/>
              </a:rPr>
              <a:t> </a:t>
            </a:r>
            <a:r>
              <a:rPr lang="en-US" sz="1200" dirty="0" err="1">
                <a:solidFill>
                  <a:schemeClr val="bg1"/>
                </a:solidFill>
                <a:effectLst/>
              </a:rPr>
              <a:t>observancia</a:t>
            </a:r>
            <a:r>
              <a:rPr lang="en-US" sz="1200" dirty="0">
                <a:solidFill>
                  <a:schemeClr val="bg1"/>
                </a:solidFill>
                <a:effectLst/>
              </a:rPr>
              <a:t> de sus </a:t>
            </a:r>
            <a:r>
              <a:rPr lang="en-US" sz="1200" dirty="0" err="1">
                <a:solidFill>
                  <a:schemeClr val="bg1"/>
                </a:solidFill>
                <a:effectLst/>
              </a:rPr>
              <a:t>facultades</a:t>
            </a:r>
            <a:r>
              <a:rPr lang="en-US" sz="1200" dirty="0">
                <a:solidFill>
                  <a:schemeClr val="bg1"/>
                </a:solidFill>
                <a:effectLst/>
              </a:rPr>
              <a:t> </a:t>
            </a:r>
            <a:r>
              <a:rPr lang="en-US" sz="1200" dirty="0" err="1">
                <a:solidFill>
                  <a:schemeClr val="bg1"/>
                </a:solidFill>
                <a:effectLst/>
              </a:rPr>
              <a:t>legales</a:t>
            </a:r>
            <a:r>
              <a:rPr lang="en-US" sz="1200" dirty="0">
                <a:solidFill>
                  <a:schemeClr val="bg1"/>
                </a:solidFill>
                <a:effectLst/>
              </a:rPr>
              <a:t> y de </a:t>
            </a:r>
            <a:r>
              <a:rPr lang="en-US" sz="1200" dirty="0" err="1">
                <a:solidFill>
                  <a:schemeClr val="bg1"/>
                </a:solidFill>
                <a:effectLst/>
              </a:rPr>
              <a:t>acuerdo</a:t>
            </a:r>
            <a:r>
              <a:rPr lang="en-US" sz="1200" dirty="0">
                <a:solidFill>
                  <a:schemeClr val="bg1"/>
                </a:solidFill>
                <a:effectLst/>
              </a:rPr>
              <a:t> con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nivel</a:t>
            </a:r>
            <a:r>
              <a:rPr lang="en-US" sz="1200" dirty="0">
                <a:solidFill>
                  <a:schemeClr val="bg1"/>
                </a:solidFill>
                <a:effectLst/>
              </a:rPr>
              <a:t> de </a:t>
            </a:r>
            <a:r>
              <a:rPr lang="en-US" sz="1200" dirty="0" err="1">
                <a:solidFill>
                  <a:schemeClr val="bg1"/>
                </a:solidFill>
                <a:effectLst/>
              </a:rPr>
              <a:t>riesgo</a:t>
            </a:r>
            <a:r>
              <a:rPr lang="en-US" sz="1200" dirty="0">
                <a:solidFill>
                  <a:schemeClr val="bg1"/>
                </a:solidFill>
                <a:effectLst/>
              </a:rPr>
              <a:t> e </a:t>
            </a:r>
            <a:r>
              <a:rPr lang="en-US" sz="1200" dirty="0" err="1">
                <a:solidFill>
                  <a:schemeClr val="bg1"/>
                </a:solidFill>
                <a:effectLst/>
              </a:rPr>
              <a:t>impacto</a:t>
            </a:r>
            <a:r>
              <a:rPr lang="en-US" sz="1200" dirty="0">
                <a:solidFill>
                  <a:schemeClr val="bg1"/>
                </a:solidFill>
                <a:effectLst/>
              </a:rPr>
              <a:t> </a:t>
            </a:r>
            <a:r>
              <a:rPr lang="en-US" sz="1200" dirty="0" err="1">
                <a:solidFill>
                  <a:schemeClr val="bg1"/>
                </a:solidFill>
                <a:effectLst/>
              </a:rPr>
              <a:t>identificado</a:t>
            </a:r>
            <a:r>
              <a:rPr lang="en-US" sz="1200" dirty="0">
                <a:solidFill>
                  <a:schemeClr val="bg1"/>
                </a:solidFill>
                <a:effectLst/>
              </a:rPr>
              <a:t> para la </a:t>
            </a:r>
            <a:r>
              <a:rPr lang="en-US" sz="1200" dirty="0" err="1">
                <a:solidFill>
                  <a:schemeClr val="bg1"/>
                </a:solidFill>
                <a:effectLst/>
              </a:rPr>
              <a:t>institución</a:t>
            </a:r>
            <a:r>
              <a:rPr lang="en-US" sz="1200" dirty="0">
                <a:solidFill>
                  <a:schemeClr val="bg1"/>
                </a:solidFill>
                <a:effectLst/>
              </a:rPr>
              <a:t> y </a:t>
            </a:r>
            <a:r>
              <a:rPr lang="en-US" sz="1200" dirty="0" err="1">
                <a:solidFill>
                  <a:schemeClr val="bg1"/>
                </a:solidFill>
                <a:effectLst/>
              </a:rPr>
              <a:t>el</a:t>
            </a:r>
            <a:r>
              <a:rPr lang="en-US" sz="1200" dirty="0">
                <a:solidFill>
                  <a:schemeClr val="bg1"/>
                </a:solidFill>
                <a:effectLst/>
              </a:rPr>
              <a:t> </a:t>
            </a:r>
            <a:r>
              <a:rPr lang="en-US" sz="1200" dirty="0" err="1">
                <a:solidFill>
                  <a:schemeClr val="bg1"/>
                </a:solidFill>
                <a:effectLst/>
              </a:rPr>
              <a:t>sistema</a:t>
            </a:r>
            <a:r>
              <a:rPr lang="en-US" sz="1200" dirty="0">
                <a:solidFill>
                  <a:schemeClr val="bg1"/>
                </a:solidFill>
                <a:effectLst/>
              </a:rPr>
              <a:t> </a:t>
            </a:r>
            <a:r>
              <a:rPr lang="en-US" sz="1200" dirty="0" err="1">
                <a:solidFill>
                  <a:schemeClr val="bg1"/>
                </a:solidFill>
                <a:effectLst/>
              </a:rPr>
              <a:t>supervisado</a:t>
            </a:r>
            <a:r>
              <a:rPr lang="en-US" sz="1200" dirty="0">
                <a:solidFill>
                  <a:schemeClr val="bg1"/>
                </a:solidFill>
                <a:effectLst/>
              </a:rPr>
              <a:t>. </a:t>
            </a:r>
          </a:p>
        </p:txBody>
      </p:sp>
    </p:spTree>
    <p:extLst>
      <p:ext uri="{BB962C8B-B14F-4D97-AF65-F5344CB8AC3E}">
        <p14:creationId xmlns:p14="http://schemas.microsoft.com/office/powerpoint/2010/main" val="141802349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2" name="Freeform: Shape 11">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3" name="Freeform: Shape 12">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FC9B8560-CA34-4CDD-97E2-6E55F75E340B}"/>
              </a:ext>
            </a:extLst>
          </p:cNvPr>
          <p:cNvSpPr>
            <a:spLocks noGrp="1"/>
          </p:cNvSpPr>
          <p:nvPr>
            <p:ph type="title"/>
          </p:nvPr>
        </p:nvSpPr>
        <p:spPr>
          <a:xfrm>
            <a:off x="1268127" y="2023558"/>
            <a:ext cx="3521265" cy="2491292"/>
          </a:xfrm>
        </p:spPr>
        <p:txBody>
          <a:bodyPr vert="horz" lIns="91440" tIns="45720" rIns="91440" bIns="45720" rtlCol="0" anchor="t">
            <a:normAutofit/>
          </a:bodyPr>
          <a:lstStyle/>
          <a:p>
            <a:r>
              <a:rPr lang="en-US" sz="4000" b="1" kern="1200">
                <a:solidFill>
                  <a:schemeClr val="tx1"/>
                </a:solidFill>
                <a:effectLst/>
                <a:latin typeface="+mj-lt"/>
                <a:ea typeface="+mj-ea"/>
                <a:cs typeface="+mj-cs"/>
              </a:rPr>
              <a:t>PRINCIPALES PRINCIPIOS DE LA SUPERVISIÓN</a:t>
            </a:r>
            <a:endParaRPr lang="en-US" sz="4000" kern="120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4BA7F323-360A-401E-8FB8-90B425347568}"/>
              </a:ext>
            </a:extLst>
          </p:cNvPr>
          <p:cNvSpPr txBox="1"/>
          <p:nvPr/>
        </p:nvSpPr>
        <p:spPr>
          <a:xfrm>
            <a:off x="6099175" y="1311088"/>
            <a:ext cx="5276850" cy="4327261"/>
          </a:xfrm>
          <a:prstGeom prst="rect">
            <a:avLst/>
          </a:prstGeom>
        </p:spPr>
        <p:txBody>
          <a:bodyPr vert="horz" lIns="91440" tIns="45720" rIns="91440" bIns="45720" rtlCol="0">
            <a:normAutofit/>
          </a:bodyPr>
          <a:lstStyle/>
          <a:p>
            <a:pPr marR="0" lvl="0">
              <a:lnSpc>
                <a:spcPct val="90000"/>
              </a:lnSpc>
              <a:spcBef>
                <a:spcPts val="1000"/>
              </a:spcBef>
              <a:spcAft>
                <a:spcPts val="1000"/>
              </a:spcAft>
            </a:pPr>
            <a:r>
              <a:rPr lang="en-US" sz="1100" b="1" dirty="0">
                <a:solidFill>
                  <a:schemeClr val="tx1">
                    <a:alpha val="80000"/>
                  </a:schemeClr>
                </a:solidFill>
                <a:effectLst/>
              </a:rPr>
              <a:t>1. </a:t>
            </a:r>
            <a:r>
              <a:rPr lang="en-US" sz="1100" b="1" dirty="0" err="1">
                <a:solidFill>
                  <a:schemeClr val="tx1">
                    <a:alpha val="80000"/>
                  </a:schemeClr>
                </a:solidFill>
                <a:effectLst/>
              </a:rPr>
              <a:t>Enfoque</a:t>
            </a:r>
            <a:r>
              <a:rPr lang="en-US" sz="1100" b="1" dirty="0">
                <a:solidFill>
                  <a:schemeClr val="tx1">
                    <a:alpha val="80000"/>
                  </a:schemeClr>
                </a:solidFill>
                <a:effectLst/>
              </a:rPr>
              <a:t> </a:t>
            </a:r>
            <a:r>
              <a:rPr lang="en-US" sz="1100" b="1" dirty="0" err="1">
                <a:solidFill>
                  <a:schemeClr val="tx1">
                    <a:alpha val="80000"/>
                  </a:schemeClr>
                </a:solidFill>
                <a:effectLst/>
              </a:rPr>
              <a:t>en</a:t>
            </a:r>
            <a:r>
              <a:rPr lang="en-US" sz="1100" b="1" dirty="0">
                <a:solidFill>
                  <a:schemeClr val="tx1">
                    <a:alpha val="80000"/>
                  </a:schemeClr>
                </a:solidFill>
                <a:effectLst/>
              </a:rPr>
              <a:t> </a:t>
            </a:r>
            <a:r>
              <a:rPr lang="en-US" sz="1100" b="1" dirty="0" err="1">
                <a:solidFill>
                  <a:schemeClr val="tx1">
                    <a:alpha val="80000"/>
                  </a:schemeClr>
                </a:solidFill>
                <a:effectLst/>
              </a:rPr>
              <a:t>Riesgos</a:t>
            </a:r>
            <a:r>
              <a:rPr lang="en-US" sz="1100" b="1" dirty="0">
                <a:solidFill>
                  <a:schemeClr val="tx1">
                    <a:alpha val="80000"/>
                  </a:schemeClr>
                </a:solidFill>
                <a:effectLst/>
              </a:rPr>
              <a:t> </a:t>
            </a:r>
            <a:r>
              <a:rPr lang="en-US" sz="1100" b="1" dirty="0" err="1">
                <a:solidFill>
                  <a:schemeClr val="tx1">
                    <a:alpha val="80000"/>
                  </a:schemeClr>
                </a:solidFill>
                <a:effectLst/>
              </a:rPr>
              <a:t>Materiales</a:t>
            </a:r>
            <a:r>
              <a:rPr lang="en-US" sz="1100" b="1" dirty="0">
                <a:solidFill>
                  <a:schemeClr val="tx1">
                    <a:alpha val="80000"/>
                  </a:schemeClr>
                </a:solidFill>
                <a:effectLst/>
              </a:rPr>
              <a:t> - </a:t>
            </a:r>
            <a:r>
              <a:rPr lang="en-US" sz="1100" dirty="0">
                <a:solidFill>
                  <a:schemeClr val="tx1">
                    <a:alpha val="80000"/>
                  </a:schemeClr>
                </a:solidFill>
                <a:effectLst/>
              </a:rPr>
              <a:t>La </a:t>
            </a:r>
            <a:r>
              <a:rPr lang="en-US" sz="1100" dirty="0" err="1">
                <a:solidFill>
                  <a:schemeClr val="tx1">
                    <a:alpha val="80000"/>
                  </a:schemeClr>
                </a:solidFill>
                <a:effectLst/>
              </a:rPr>
              <a:t>supervisión</a:t>
            </a:r>
            <a:r>
              <a:rPr lang="en-US" sz="1100" dirty="0">
                <a:solidFill>
                  <a:schemeClr val="tx1">
                    <a:alpha val="80000"/>
                  </a:schemeClr>
                </a:solidFill>
                <a:effectLst/>
              </a:rPr>
              <a:t> que </a:t>
            </a:r>
            <a:r>
              <a:rPr lang="en-US" sz="1100" dirty="0" err="1">
                <a:solidFill>
                  <a:schemeClr val="tx1">
                    <a:alpha val="80000"/>
                  </a:schemeClr>
                </a:solidFill>
                <a:effectLst/>
              </a:rPr>
              <a:t>realiza</a:t>
            </a:r>
            <a:r>
              <a:rPr lang="en-US" sz="1100" dirty="0">
                <a:solidFill>
                  <a:schemeClr val="tx1">
                    <a:alpha val="80000"/>
                  </a:schemeClr>
                </a:solidFill>
                <a:effectLst/>
              </a:rPr>
              <a:t> la </a:t>
            </a:r>
            <a:r>
              <a:rPr lang="en-US" sz="1100" dirty="0" err="1">
                <a:solidFill>
                  <a:schemeClr val="tx1">
                    <a:alpha val="80000"/>
                  </a:schemeClr>
                </a:solidFill>
                <a:effectLst/>
              </a:rPr>
              <a:t>Comisión</a:t>
            </a:r>
            <a:r>
              <a:rPr lang="en-US" sz="1100" dirty="0">
                <a:solidFill>
                  <a:schemeClr val="tx1">
                    <a:alpha val="80000"/>
                  </a:schemeClr>
                </a:solidFill>
                <a:effectLst/>
              </a:rPr>
              <a:t> se </a:t>
            </a:r>
            <a:r>
              <a:rPr lang="en-US" sz="1100" dirty="0" err="1">
                <a:solidFill>
                  <a:schemeClr val="tx1">
                    <a:alpha val="80000"/>
                  </a:schemeClr>
                </a:solidFill>
                <a:effectLst/>
              </a:rPr>
              <a:t>enfoca</a:t>
            </a:r>
            <a:r>
              <a:rPr lang="en-US" sz="1100" dirty="0">
                <a:solidFill>
                  <a:schemeClr val="tx1">
                    <a:alpha val="80000"/>
                  </a:schemeClr>
                </a:solidFill>
                <a:effectLst/>
              </a:rPr>
              <a:t> </a:t>
            </a:r>
            <a:r>
              <a:rPr lang="en-US" sz="1100" dirty="0" err="1">
                <a:solidFill>
                  <a:schemeClr val="tx1">
                    <a:alpha val="80000"/>
                  </a:schemeClr>
                </a:solidFill>
                <a:effectLst/>
              </a:rPr>
              <a:t>en</a:t>
            </a:r>
            <a:r>
              <a:rPr lang="en-US" sz="1100" dirty="0">
                <a:solidFill>
                  <a:schemeClr val="tx1">
                    <a:alpha val="80000"/>
                  </a:schemeClr>
                </a:solidFill>
                <a:effectLst/>
              </a:rPr>
              <a:t> </a:t>
            </a:r>
            <a:r>
              <a:rPr lang="en-US" sz="1100" dirty="0" err="1">
                <a:solidFill>
                  <a:schemeClr val="tx1">
                    <a:alpha val="80000"/>
                  </a:schemeClr>
                </a:solidFill>
                <a:effectLst/>
              </a:rPr>
              <a:t>los</a:t>
            </a:r>
            <a:r>
              <a:rPr lang="en-US" sz="1100" dirty="0">
                <a:solidFill>
                  <a:schemeClr val="tx1">
                    <a:alpha val="80000"/>
                  </a:schemeClr>
                </a:solidFill>
                <a:effectLst/>
              </a:rPr>
              <a:t> </a:t>
            </a:r>
            <a:r>
              <a:rPr lang="en-US" sz="1100" dirty="0" err="1">
                <a:solidFill>
                  <a:schemeClr val="tx1">
                    <a:alpha val="80000"/>
                  </a:schemeClr>
                </a:solidFill>
                <a:effectLst/>
              </a:rPr>
              <a:t>riesgos</a:t>
            </a:r>
            <a:r>
              <a:rPr lang="en-US" sz="1100" dirty="0">
                <a:solidFill>
                  <a:schemeClr val="tx1">
                    <a:alpha val="80000"/>
                  </a:schemeClr>
                </a:solidFill>
                <a:effectLst/>
              </a:rPr>
              <a:t> </a:t>
            </a:r>
            <a:r>
              <a:rPr lang="en-US" sz="1100" dirty="0" err="1">
                <a:solidFill>
                  <a:schemeClr val="tx1">
                    <a:alpha val="80000"/>
                  </a:schemeClr>
                </a:solidFill>
                <a:effectLst/>
              </a:rPr>
              <a:t>materiales</a:t>
            </a:r>
            <a:r>
              <a:rPr lang="en-US" sz="1100" dirty="0">
                <a:solidFill>
                  <a:schemeClr val="tx1">
                    <a:alpha val="80000"/>
                  </a:schemeClr>
                </a:solidFill>
                <a:effectLst/>
              </a:rPr>
              <a:t> que </a:t>
            </a:r>
            <a:r>
              <a:rPr lang="en-US" sz="1100" dirty="0" err="1">
                <a:solidFill>
                  <a:schemeClr val="tx1">
                    <a:alpha val="80000"/>
                  </a:schemeClr>
                </a:solidFill>
                <a:effectLst/>
              </a:rPr>
              <a:t>enfrenta</a:t>
            </a:r>
            <a:r>
              <a:rPr lang="en-US" sz="1100" dirty="0">
                <a:solidFill>
                  <a:schemeClr val="tx1">
                    <a:alpha val="80000"/>
                  </a:schemeClr>
                </a:solidFill>
                <a:effectLst/>
              </a:rPr>
              <a:t> la </a:t>
            </a:r>
            <a:r>
              <a:rPr lang="en-US" sz="1100" dirty="0" err="1">
                <a:solidFill>
                  <a:schemeClr val="tx1">
                    <a:alpha val="80000"/>
                  </a:schemeClr>
                </a:solidFill>
                <a:effectLst/>
              </a:rPr>
              <a:t>institución</a:t>
            </a:r>
            <a:r>
              <a:rPr lang="en-US" sz="1100" dirty="0">
                <a:solidFill>
                  <a:schemeClr val="tx1">
                    <a:alpha val="80000"/>
                  </a:schemeClr>
                </a:solidFill>
                <a:effectLst/>
              </a:rPr>
              <a:t> </a:t>
            </a:r>
            <a:r>
              <a:rPr lang="en-US" sz="1100" dirty="0" err="1">
                <a:solidFill>
                  <a:schemeClr val="tx1">
                    <a:alpha val="80000"/>
                  </a:schemeClr>
                </a:solidFill>
                <a:effectLst/>
              </a:rPr>
              <a:t>supervisada</a:t>
            </a:r>
            <a:r>
              <a:rPr lang="en-US" sz="1100" dirty="0">
                <a:solidFill>
                  <a:schemeClr val="tx1">
                    <a:alpha val="80000"/>
                  </a:schemeClr>
                </a:solidFill>
                <a:effectLst/>
              </a:rPr>
              <a:t>, </a:t>
            </a:r>
            <a:r>
              <a:rPr lang="en-US" sz="1100" dirty="0" err="1">
                <a:solidFill>
                  <a:schemeClr val="tx1">
                    <a:alpha val="80000"/>
                  </a:schemeClr>
                </a:solidFill>
                <a:effectLst/>
              </a:rPr>
              <a:t>entendiéndose</a:t>
            </a:r>
            <a:r>
              <a:rPr lang="en-US" sz="1100" dirty="0">
                <a:solidFill>
                  <a:schemeClr val="tx1">
                    <a:alpha val="80000"/>
                  </a:schemeClr>
                </a:solidFill>
                <a:effectLst/>
              </a:rPr>
              <a:t> </a:t>
            </a:r>
            <a:r>
              <a:rPr lang="en-US" sz="1100" dirty="0" err="1">
                <a:solidFill>
                  <a:schemeClr val="tx1">
                    <a:alpha val="80000"/>
                  </a:schemeClr>
                </a:solidFill>
                <a:effectLst/>
              </a:rPr>
              <a:t>como</a:t>
            </a:r>
            <a:r>
              <a:rPr lang="en-US" sz="1100" dirty="0">
                <a:solidFill>
                  <a:schemeClr val="tx1">
                    <a:alpha val="80000"/>
                  </a:schemeClr>
                </a:solidFill>
                <a:effectLst/>
              </a:rPr>
              <a:t> </a:t>
            </a:r>
            <a:r>
              <a:rPr lang="en-US" sz="1100" dirty="0" err="1">
                <a:solidFill>
                  <a:schemeClr val="tx1">
                    <a:alpha val="80000"/>
                  </a:schemeClr>
                </a:solidFill>
                <a:effectLst/>
              </a:rPr>
              <a:t>riesgos</a:t>
            </a:r>
            <a:r>
              <a:rPr lang="en-US" sz="1100" dirty="0">
                <a:solidFill>
                  <a:schemeClr val="tx1">
                    <a:alpha val="80000"/>
                  </a:schemeClr>
                </a:solidFill>
                <a:effectLst/>
              </a:rPr>
              <a:t> </a:t>
            </a:r>
            <a:r>
              <a:rPr lang="en-US" sz="1100" dirty="0" err="1">
                <a:solidFill>
                  <a:schemeClr val="tx1">
                    <a:alpha val="80000"/>
                  </a:schemeClr>
                </a:solidFill>
                <a:effectLst/>
              </a:rPr>
              <a:t>materiales</a:t>
            </a:r>
            <a:r>
              <a:rPr lang="en-US" sz="1100" dirty="0">
                <a:solidFill>
                  <a:schemeClr val="tx1">
                    <a:alpha val="80000"/>
                  </a:schemeClr>
                </a:solidFill>
                <a:effectLst/>
              </a:rPr>
              <a:t> </a:t>
            </a:r>
            <a:r>
              <a:rPr lang="en-US" sz="1100" dirty="0" err="1">
                <a:solidFill>
                  <a:schemeClr val="tx1">
                    <a:alpha val="80000"/>
                  </a:schemeClr>
                </a:solidFill>
                <a:effectLst/>
              </a:rPr>
              <a:t>aquellos</a:t>
            </a:r>
            <a:r>
              <a:rPr lang="en-US" sz="1100" dirty="0">
                <a:solidFill>
                  <a:schemeClr val="tx1">
                    <a:alpha val="80000"/>
                  </a:schemeClr>
                </a:solidFill>
                <a:effectLst/>
              </a:rPr>
              <a:t> que </a:t>
            </a:r>
            <a:r>
              <a:rPr lang="en-US" sz="1100" dirty="0" err="1">
                <a:solidFill>
                  <a:schemeClr val="tx1">
                    <a:alpha val="80000"/>
                  </a:schemeClr>
                </a:solidFill>
                <a:effectLst/>
              </a:rPr>
              <a:t>podrían</a:t>
            </a:r>
            <a:r>
              <a:rPr lang="en-US" sz="1100" dirty="0">
                <a:solidFill>
                  <a:schemeClr val="tx1">
                    <a:alpha val="80000"/>
                  </a:schemeClr>
                </a:solidFill>
                <a:effectLst/>
              </a:rPr>
              <a:t> </a:t>
            </a:r>
            <a:r>
              <a:rPr lang="en-US" sz="1100" dirty="0" err="1">
                <a:solidFill>
                  <a:schemeClr val="tx1">
                    <a:alpha val="80000"/>
                  </a:schemeClr>
                </a:solidFill>
                <a:effectLst/>
              </a:rPr>
              <a:t>afectar</a:t>
            </a:r>
            <a:r>
              <a:rPr lang="en-US" sz="1100" dirty="0">
                <a:solidFill>
                  <a:schemeClr val="tx1">
                    <a:alpha val="80000"/>
                  </a:schemeClr>
                </a:solidFill>
                <a:effectLst/>
              </a:rPr>
              <a:t> la </a:t>
            </a:r>
            <a:r>
              <a:rPr lang="en-US" sz="1100" dirty="0" err="1">
                <a:solidFill>
                  <a:schemeClr val="tx1">
                    <a:alpha val="80000"/>
                  </a:schemeClr>
                </a:solidFill>
                <a:effectLst/>
              </a:rPr>
              <a:t>viabilidad</a:t>
            </a:r>
            <a:r>
              <a:rPr lang="en-US" sz="1100" dirty="0">
                <a:solidFill>
                  <a:schemeClr val="tx1">
                    <a:alpha val="80000"/>
                  </a:schemeClr>
                </a:solidFill>
                <a:effectLst/>
              </a:rPr>
              <a:t> </a:t>
            </a:r>
            <a:r>
              <a:rPr lang="en-US" sz="1100" dirty="0" err="1">
                <a:solidFill>
                  <a:schemeClr val="tx1">
                    <a:alpha val="80000"/>
                  </a:schemeClr>
                </a:solidFill>
                <a:effectLst/>
              </a:rPr>
              <a:t>financiera</a:t>
            </a:r>
            <a:r>
              <a:rPr lang="en-US" sz="1100" dirty="0">
                <a:solidFill>
                  <a:schemeClr val="tx1">
                    <a:alpha val="80000"/>
                  </a:schemeClr>
                </a:solidFill>
                <a:effectLst/>
              </a:rPr>
              <a:t> de la </a:t>
            </a:r>
            <a:r>
              <a:rPr lang="en-US" sz="1100" dirty="0" err="1">
                <a:solidFill>
                  <a:schemeClr val="tx1">
                    <a:alpha val="80000"/>
                  </a:schemeClr>
                </a:solidFill>
                <a:effectLst/>
              </a:rPr>
              <a:t>institución</a:t>
            </a:r>
            <a:r>
              <a:rPr lang="en-US" sz="1100" dirty="0">
                <a:solidFill>
                  <a:schemeClr val="tx1">
                    <a:alpha val="80000"/>
                  </a:schemeClr>
                </a:solidFill>
                <a:effectLst/>
              </a:rPr>
              <a:t>, </a:t>
            </a:r>
            <a:r>
              <a:rPr lang="en-US" sz="1100" dirty="0" err="1">
                <a:solidFill>
                  <a:schemeClr val="tx1">
                    <a:alpha val="80000"/>
                  </a:schemeClr>
                </a:solidFill>
                <a:effectLst/>
              </a:rPr>
              <a:t>poniendo</a:t>
            </a:r>
            <a:r>
              <a:rPr lang="en-US" sz="1100" dirty="0">
                <a:solidFill>
                  <a:schemeClr val="tx1">
                    <a:alpha val="80000"/>
                  </a:schemeClr>
                </a:solidFill>
                <a:effectLst/>
              </a:rPr>
              <a:t> </a:t>
            </a:r>
            <a:r>
              <a:rPr lang="en-US" sz="1100" dirty="0" err="1">
                <a:solidFill>
                  <a:schemeClr val="tx1">
                    <a:alpha val="80000"/>
                  </a:schemeClr>
                </a:solidFill>
                <a:effectLst/>
              </a:rPr>
              <a:t>en</a:t>
            </a:r>
            <a:r>
              <a:rPr lang="en-US" sz="1100" dirty="0">
                <a:solidFill>
                  <a:schemeClr val="tx1">
                    <a:alpha val="80000"/>
                  </a:schemeClr>
                </a:solidFill>
                <a:effectLst/>
              </a:rPr>
              <a:t> </a:t>
            </a:r>
            <a:r>
              <a:rPr lang="en-US" sz="1100" dirty="0" err="1">
                <a:solidFill>
                  <a:schemeClr val="tx1">
                    <a:alpha val="80000"/>
                  </a:schemeClr>
                </a:solidFill>
                <a:effectLst/>
              </a:rPr>
              <a:t>riesgo</a:t>
            </a:r>
            <a:r>
              <a:rPr lang="en-US" sz="1100" dirty="0">
                <a:solidFill>
                  <a:schemeClr val="tx1">
                    <a:alpha val="80000"/>
                  </a:schemeClr>
                </a:solidFill>
                <a:effectLst/>
              </a:rPr>
              <a:t> de </a:t>
            </a:r>
            <a:r>
              <a:rPr lang="en-US" sz="1100" dirty="0" err="1">
                <a:solidFill>
                  <a:schemeClr val="tx1">
                    <a:alpha val="80000"/>
                  </a:schemeClr>
                </a:solidFill>
                <a:effectLst/>
              </a:rPr>
              <a:t>pérdida</a:t>
            </a:r>
            <a:r>
              <a:rPr lang="en-US" sz="1100" dirty="0">
                <a:solidFill>
                  <a:schemeClr val="tx1">
                    <a:alpha val="80000"/>
                  </a:schemeClr>
                </a:solidFill>
                <a:effectLst/>
              </a:rPr>
              <a:t> a </a:t>
            </a:r>
            <a:r>
              <a:rPr lang="en-US" sz="1100" dirty="0" err="1">
                <a:solidFill>
                  <a:schemeClr val="tx1">
                    <a:alpha val="80000"/>
                  </a:schemeClr>
                </a:solidFill>
                <a:effectLst/>
              </a:rPr>
              <a:t>los</a:t>
            </a:r>
            <a:r>
              <a:rPr lang="en-US" sz="1100" dirty="0">
                <a:solidFill>
                  <a:schemeClr val="tx1">
                    <a:alpha val="80000"/>
                  </a:schemeClr>
                </a:solidFill>
                <a:effectLst/>
              </a:rPr>
              <a:t> </a:t>
            </a:r>
            <a:r>
              <a:rPr lang="en-US" sz="1100" dirty="0" err="1">
                <a:solidFill>
                  <a:schemeClr val="tx1">
                    <a:alpha val="80000"/>
                  </a:schemeClr>
                </a:solidFill>
                <a:effectLst/>
              </a:rPr>
              <a:t>depositantes</a:t>
            </a:r>
            <a:r>
              <a:rPr lang="en-US" sz="1100" dirty="0">
                <a:solidFill>
                  <a:schemeClr val="tx1">
                    <a:alpha val="80000"/>
                  </a:schemeClr>
                </a:solidFill>
                <a:effectLst/>
              </a:rPr>
              <a:t>, </a:t>
            </a:r>
            <a:r>
              <a:rPr lang="en-US" sz="1100" dirty="0" err="1">
                <a:solidFill>
                  <a:schemeClr val="tx1">
                    <a:alpha val="80000"/>
                  </a:schemeClr>
                </a:solidFill>
                <a:effectLst/>
              </a:rPr>
              <a:t>asegurados</a:t>
            </a:r>
            <a:r>
              <a:rPr lang="en-US" sz="1100" dirty="0">
                <a:solidFill>
                  <a:schemeClr val="tx1">
                    <a:alpha val="80000"/>
                  </a:schemeClr>
                </a:solidFill>
                <a:effectLst/>
              </a:rPr>
              <a:t>, </a:t>
            </a:r>
            <a:r>
              <a:rPr lang="en-US" sz="1100" dirty="0" err="1">
                <a:solidFill>
                  <a:schemeClr val="tx1">
                    <a:alpha val="80000"/>
                  </a:schemeClr>
                </a:solidFill>
                <a:effectLst/>
              </a:rPr>
              <a:t>participantes</a:t>
            </a:r>
            <a:r>
              <a:rPr lang="en-US" sz="1100" dirty="0">
                <a:solidFill>
                  <a:schemeClr val="tx1">
                    <a:alpha val="80000"/>
                  </a:schemeClr>
                </a:solidFill>
                <a:effectLst/>
              </a:rPr>
              <a:t> y </a:t>
            </a:r>
            <a:r>
              <a:rPr lang="en-US" sz="1100" dirty="0" err="1">
                <a:solidFill>
                  <a:schemeClr val="tx1">
                    <a:alpha val="80000"/>
                  </a:schemeClr>
                </a:solidFill>
                <a:effectLst/>
              </a:rPr>
              <a:t>beneficiarios</a:t>
            </a:r>
            <a:r>
              <a:rPr lang="en-US" sz="1100" dirty="0">
                <a:solidFill>
                  <a:schemeClr val="tx1">
                    <a:alpha val="80000"/>
                  </a:schemeClr>
                </a:solidFill>
                <a:effectLst/>
              </a:rPr>
              <a:t>. </a:t>
            </a:r>
          </a:p>
          <a:p>
            <a:pPr marR="0" lvl="0">
              <a:lnSpc>
                <a:spcPct val="90000"/>
              </a:lnSpc>
              <a:spcBef>
                <a:spcPts val="1000"/>
              </a:spcBef>
              <a:spcAft>
                <a:spcPts val="1000"/>
              </a:spcAft>
            </a:pPr>
            <a:r>
              <a:rPr lang="en-US" sz="1100" b="1" dirty="0">
                <a:solidFill>
                  <a:schemeClr val="tx1">
                    <a:alpha val="80000"/>
                  </a:schemeClr>
                </a:solidFill>
                <a:effectLst/>
              </a:rPr>
              <a:t>2. </a:t>
            </a:r>
            <a:r>
              <a:rPr lang="en-US" sz="1100" b="1" dirty="0" err="1">
                <a:solidFill>
                  <a:schemeClr val="tx1">
                    <a:alpha val="80000"/>
                  </a:schemeClr>
                </a:solidFill>
                <a:effectLst/>
              </a:rPr>
              <a:t>Supervisión</a:t>
            </a:r>
            <a:r>
              <a:rPr lang="en-US" sz="1100" b="1" dirty="0">
                <a:solidFill>
                  <a:schemeClr val="tx1">
                    <a:alpha val="80000"/>
                  </a:schemeClr>
                </a:solidFill>
                <a:effectLst/>
              </a:rPr>
              <a:t> </a:t>
            </a:r>
            <a:r>
              <a:rPr lang="en-US" sz="1100" b="1" dirty="0" err="1">
                <a:solidFill>
                  <a:schemeClr val="tx1">
                    <a:alpha val="80000"/>
                  </a:schemeClr>
                </a:solidFill>
                <a:effectLst/>
              </a:rPr>
              <a:t>Prospectiva</a:t>
            </a:r>
            <a:r>
              <a:rPr lang="en-US" sz="1100" b="1" dirty="0">
                <a:solidFill>
                  <a:schemeClr val="tx1">
                    <a:alpha val="80000"/>
                  </a:schemeClr>
                </a:solidFill>
                <a:effectLst/>
              </a:rPr>
              <a:t> - </a:t>
            </a:r>
            <a:r>
              <a:rPr lang="en-US" sz="1100" dirty="0">
                <a:solidFill>
                  <a:schemeClr val="tx1">
                    <a:alpha val="80000"/>
                  </a:schemeClr>
                </a:solidFill>
                <a:effectLst/>
              </a:rPr>
              <a:t>La </a:t>
            </a:r>
            <a:r>
              <a:rPr lang="en-US" sz="1100" dirty="0" err="1">
                <a:solidFill>
                  <a:schemeClr val="tx1">
                    <a:alpha val="80000"/>
                  </a:schemeClr>
                </a:solidFill>
                <a:effectLst/>
              </a:rPr>
              <a:t>supervisión</a:t>
            </a:r>
            <a:r>
              <a:rPr lang="en-US" sz="1100" dirty="0">
                <a:solidFill>
                  <a:schemeClr val="tx1">
                    <a:alpha val="80000"/>
                  </a:schemeClr>
                </a:solidFill>
                <a:effectLst/>
              </a:rPr>
              <a:t> se </a:t>
            </a:r>
            <a:r>
              <a:rPr lang="en-US" sz="1100" dirty="0" err="1">
                <a:solidFill>
                  <a:schemeClr val="tx1">
                    <a:alpha val="80000"/>
                  </a:schemeClr>
                </a:solidFill>
                <a:effectLst/>
              </a:rPr>
              <a:t>realiza</a:t>
            </a:r>
            <a:r>
              <a:rPr lang="en-US" sz="1100" dirty="0">
                <a:solidFill>
                  <a:schemeClr val="tx1">
                    <a:alpha val="80000"/>
                  </a:schemeClr>
                </a:solidFill>
                <a:effectLst/>
              </a:rPr>
              <a:t> con </a:t>
            </a:r>
            <a:r>
              <a:rPr lang="en-US" sz="1100" dirty="0" err="1">
                <a:solidFill>
                  <a:schemeClr val="tx1">
                    <a:alpha val="80000"/>
                  </a:schemeClr>
                </a:solidFill>
                <a:effectLst/>
              </a:rPr>
              <a:t>una</a:t>
            </a:r>
            <a:r>
              <a:rPr lang="en-US" sz="1100" dirty="0">
                <a:solidFill>
                  <a:schemeClr val="tx1">
                    <a:alpha val="80000"/>
                  </a:schemeClr>
                </a:solidFill>
                <a:effectLst/>
              </a:rPr>
              <a:t> </a:t>
            </a:r>
            <a:r>
              <a:rPr lang="en-US" sz="1100" dirty="0" err="1">
                <a:solidFill>
                  <a:schemeClr val="tx1">
                    <a:alpha val="80000"/>
                  </a:schemeClr>
                </a:solidFill>
                <a:effectLst/>
              </a:rPr>
              <a:t>visión</a:t>
            </a:r>
            <a:r>
              <a:rPr lang="en-US" sz="1100" dirty="0">
                <a:solidFill>
                  <a:schemeClr val="tx1">
                    <a:alpha val="80000"/>
                  </a:schemeClr>
                </a:solidFill>
                <a:effectLst/>
              </a:rPr>
              <a:t> </a:t>
            </a:r>
            <a:r>
              <a:rPr lang="en-US" sz="1100" dirty="0" err="1">
                <a:solidFill>
                  <a:schemeClr val="tx1">
                    <a:alpha val="80000"/>
                  </a:schemeClr>
                </a:solidFill>
                <a:effectLst/>
              </a:rPr>
              <a:t>prospectiva</a:t>
            </a:r>
            <a:r>
              <a:rPr lang="en-US" sz="1100" dirty="0">
                <a:solidFill>
                  <a:schemeClr val="tx1">
                    <a:alpha val="80000"/>
                  </a:schemeClr>
                </a:solidFill>
                <a:effectLst/>
              </a:rPr>
              <a:t>, lo </a:t>
            </a:r>
            <a:r>
              <a:rPr lang="en-US" sz="1100" dirty="0" err="1">
                <a:solidFill>
                  <a:schemeClr val="tx1">
                    <a:alpha val="80000"/>
                  </a:schemeClr>
                </a:solidFill>
                <a:effectLst/>
              </a:rPr>
              <a:t>cual</a:t>
            </a:r>
            <a:r>
              <a:rPr lang="en-US" sz="1100" dirty="0">
                <a:solidFill>
                  <a:schemeClr val="tx1">
                    <a:alpha val="80000"/>
                  </a:schemeClr>
                </a:solidFill>
                <a:effectLst/>
              </a:rPr>
              <a:t> </a:t>
            </a:r>
            <a:r>
              <a:rPr lang="en-US" sz="1100" dirty="0" err="1">
                <a:solidFill>
                  <a:schemeClr val="tx1">
                    <a:alpha val="80000"/>
                  </a:schemeClr>
                </a:solidFill>
                <a:effectLst/>
              </a:rPr>
              <a:t>favorece</a:t>
            </a:r>
            <a:r>
              <a:rPr lang="en-US" sz="1100" dirty="0">
                <a:solidFill>
                  <a:schemeClr val="tx1">
                    <a:alpha val="80000"/>
                  </a:schemeClr>
                </a:solidFill>
                <a:effectLst/>
              </a:rPr>
              <a:t> la </a:t>
            </a:r>
            <a:r>
              <a:rPr lang="en-US" sz="1100" dirty="0" err="1">
                <a:solidFill>
                  <a:schemeClr val="tx1">
                    <a:alpha val="80000"/>
                  </a:schemeClr>
                </a:solidFill>
                <a:effectLst/>
              </a:rPr>
              <a:t>implementación</a:t>
            </a:r>
            <a:r>
              <a:rPr lang="en-US" sz="1100" dirty="0">
                <a:solidFill>
                  <a:schemeClr val="tx1">
                    <a:alpha val="80000"/>
                  </a:schemeClr>
                </a:solidFill>
                <a:effectLst/>
              </a:rPr>
              <a:t> de </a:t>
            </a:r>
            <a:r>
              <a:rPr lang="en-US" sz="1100" dirty="0" err="1">
                <a:solidFill>
                  <a:schemeClr val="tx1">
                    <a:alpha val="80000"/>
                  </a:schemeClr>
                </a:solidFill>
                <a:effectLst/>
              </a:rPr>
              <a:t>acciones</a:t>
            </a:r>
            <a:r>
              <a:rPr lang="en-US" sz="1100" dirty="0">
                <a:solidFill>
                  <a:schemeClr val="tx1">
                    <a:alpha val="80000"/>
                  </a:schemeClr>
                </a:solidFill>
                <a:effectLst/>
              </a:rPr>
              <a:t> </a:t>
            </a:r>
            <a:r>
              <a:rPr lang="en-US" sz="1100" dirty="0" err="1">
                <a:solidFill>
                  <a:schemeClr val="tx1">
                    <a:alpha val="80000"/>
                  </a:schemeClr>
                </a:solidFill>
                <a:effectLst/>
              </a:rPr>
              <a:t>oportunas</a:t>
            </a:r>
            <a:r>
              <a:rPr lang="en-US" sz="1100" dirty="0">
                <a:solidFill>
                  <a:schemeClr val="tx1">
                    <a:alpha val="80000"/>
                  </a:schemeClr>
                </a:solidFill>
                <a:effectLst/>
              </a:rPr>
              <a:t> </a:t>
            </a:r>
            <a:r>
              <a:rPr lang="en-US" sz="1100" dirty="0" err="1">
                <a:solidFill>
                  <a:schemeClr val="tx1">
                    <a:alpha val="80000"/>
                  </a:schemeClr>
                </a:solidFill>
                <a:effectLst/>
              </a:rPr>
              <a:t>por</a:t>
            </a:r>
            <a:r>
              <a:rPr lang="en-US" sz="1100" dirty="0">
                <a:solidFill>
                  <a:schemeClr val="tx1">
                    <a:alpha val="80000"/>
                  </a:schemeClr>
                </a:solidFill>
                <a:effectLst/>
              </a:rPr>
              <a:t> </a:t>
            </a:r>
            <a:r>
              <a:rPr lang="en-US" sz="1100" dirty="0" err="1">
                <a:solidFill>
                  <a:schemeClr val="tx1">
                    <a:alpha val="80000"/>
                  </a:schemeClr>
                </a:solidFill>
                <a:effectLst/>
              </a:rPr>
              <a:t>parte</a:t>
            </a:r>
            <a:r>
              <a:rPr lang="en-US" sz="1100" dirty="0">
                <a:solidFill>
                  <a:schemeClr val="tx1">
                    <a:alpha val="80000"/>
                  </a:schemeClr>
                </a:solidFill>
                <a:effectLst/>
              </a:rPr>
              <a:t> de la </a:t>
            </a:r>
            <a:r>
              <a:rPr lang="en-US" sz="1100" dirty="0" err="1">
                <a:solidFill>
                  <a:schemeClr val="tx1">
                    <a:alpha val="80000"/>
                  </a:schemeClr>
                </a:solidFill>
                <a:effectLst/>
              </a:rPr>
              <a:t>Comisión</a:t>
            </a:r>
            <a:r>
              <a:rPr lang="en-US" sz="1100" dirty="0">
                <a:solidFill>
                  <a:schemeClr val="tx1">
                    <a:alpha val="80000"/>
                  </a:schemeClr>
                </a:solidFill>
                <a:effectLst/>
              </a:rPr>
              <a:t>, con </a:t>
            </a:r>
            <a:r>
              <a:rPr lang="en-US" sz="1100" dirty="0" err="1">
                <a:solidFill>
                  <a:schemeClr val="tx1">
                    <a:alpha val="80000"/>
                  </a:schemeClr>
                </a:solidFill>
                <a:effectLst/>
              </a:rPr>
              <a:t>una</a:t>
            </a:r>
            <a:r>
              <a:rPr lang="en-US" sz="1100" dirty="0">
                <a:solidFill>
                  <a:schemeClr val="tx1">
                    <a:alpha val="80000"/>
                  </a:schemeClr>
                </a:solidFill>
                <a:effectLst/>
              </a:rPr>
              <a:t> </a:t>
            </a:r>
            <a:r>
              <a:rPr lang="en-US" sz="1100" dirty="0" err="1">
                <a:solidFill>
                  <a:schemeClr val="tx1">
                    <a:alpha val="80000"/>
                  </a:schemeClr>
                </a:solidFill>
                <a:effectLst/>
              </a:rPr>
              <a:t>intensidad</a:t>
            </a:r>
            <a:r>
              <a:rPr lang="en-US" sz="1100" dirty="0">
                <a:solidFill>
                  <a:schemeClr val="tx1">
                    <a:alpha val="80000"/>
                  </a:schemeClr>
                </a:solidFill>
                <a:effectLst/>
              </a:rPr>
              <a:t> </a:t>
            </a:r>
            <a:r>
              <a:rPr lang="en-US" sz="1100" dirty="0" err="1">
                <a:solidFill>
                  <a:schemeClr val="tx1">
                    <a:alpha val="80000"/>
                  </a:schemeClr>
                </a:solidFill>
                <a:effectLst/>
              </a:rPr>
              <a:t>proporcional</a:t>
            </a:r>
            <a:r>
              <a:rPr lang="en-US" sz="1100" dirty="0">
                <a:solidFill>
                  <a:schemeClr val="tx1">
                    <a:alpha val="80000"/>
                  </a:schemeClr>
                </a:solidFill>
                <a:effectLst/>
              </a:rPr>
              <a:t> a la </a:t>
            </a:r>
            <a:r>
              <a:rPr lang="en-US" sz="1100" dirty="0" err="1">
                <a:solidFill>
                  <a:schemeClr val="tx1">
                    <a:alpha val="80000"/>
                  </a:schemeClr>
                </a:solidFill>
                <a:effectLst/>
              </a:rPr>
              <a:t>magnitud</a:t>
            </a:r>
            <a:r>
              <a:rPr lang="en-US" sz="1100" dirty="0">
                <a:solidFill>
                  <a:schemeClr val="tx1">
                    <a:alpha val="80000"/>
                  </a:schemeClr>
                </a:solidFill>
                <a:effectLst/>
              </a:rPr>
              <a:t> de </a:t>
            </a:r>
            <a:r>
              <a:rPr lang="en-US" sz="1100" dirty="0" err="1">
                <a:solidFill>
                  <a:schemeClr val="tx1">
                    <a:alpha val="80000"/>
                  </a:schemeClr>
                </a:solidFill>
                <a:effectLst/>
              </a:rPr>
              <a:t>los</a:t>
            </a:r>
            <a:r>
              <a:rPr lang="en-US" sz="1100" dirty="0">
                <a:solidFill>
                  <a:schemeClr val="tx1">
                    <a:alpha val="80000"/>
                  </a:schemeClr>
                </a:solidFill>
                <a:effectLst/>
              </a:rPr>
              <a:t> </a:t>
            </a:r>
            <a:r>
              <a:rPr lang="en-US" sz="1100" dirty="0" err="1">
                <a:solidFill>
                  <a:schemeClr val="tx1">
                    <a:alpha val="80000"/>
                  </a:schemeClr>
                </a:solidFill>
                <a:effectLst/>
              </a:rPr>
              <a:t>riesgos</a:t>
            </a:r>
            <a:r>
              <a:rPr lang="en-US" sz="1100" dirty="0">
                <a:solidFill>
                  <a:schemeClr val="tx1">
                    <a:alpha val="80000"/>
                  </a:schemeClr>
                </a:solidFill>
                <a:effectLst/>
              </a:rPr>
              <a:t> </a:t>
            </a:r>
            <a:r>
              <a:rPr lang="en-US" sz="1100" dirty="0" err="1">
                <a:solidFill>
                  <a:schemeClr val="tx1">
                    <a:alpha val="80000"/>
                  </a:schemeClr>
                </a:solidFill>
                <a:effectLst/>
              </a:rPr>
              <a:t>potenciales</a:t>
            </a:r>
            <a:r>
              <a:rPr lang="en-US" sz="1100" dirty="0">
                <a:solidFill>
                  <a:schemeClr val="tx1">
                    <a:alpha val="80000"/>
                  </a:schemeClr>
                </a:solidFill>
                <a:effectLst/>
              </a:rPr>
              <a:t>. </a:t>
            </a:r>
          </a:p>
          <a:p>
            <a:pPr marR="0" lvl="0">
              <a:lnSpc>
                <a:spcPct val="90000"/>
              </a:lnSpc>
              <a:spcBef>
                <a:spcPts val="1000"/>
              </a:spcBef>
              <a:spcAft>
                <a:spcPts val="1000"/>
              </a:spcAft>
            </a:pPr>
            <a:r>
              <a:rPr lang="en-US" sz="1100" b="1" dirty="0">
                <a:solidFill>
                  <a:schemeClr val="tx1">
                    <a:alpha val="80000"/>
                  </a:schemeClr>
                </a:solidFill>
                <a:effectLst/>
              </a:rPr>
              <a:t>3. </a:t>
            </a:r>
            <a:r>
              <a:rPr lang="en-US" sz="1100" b="1" dirty="0" err="1">
                <a:solidFill>
                  <a:schemeClr val="tx1">
                    <a:alpha val="80000"/>
                  </a:schemeClr>
                </a:solidFill>
                <a:effectLst/>
              </a:rPr>
              <a:t>Juicio</a:t>
            </a:r>
            <a:r>
              <a:rPr lang="en-US" sz="1100" b="1" dirty="0">
                <a:solidFill>
                  <a:schemeClr val="tx1">
                    <a:alpha val="80000"/>
                  </a:schemeClr>
                </a:solidFill>
                <a:effectLst/>
              </a:rPr>
              <a:t> </a:t>
            </a:r>
            <a:r>
              <a:rPr lang="en-US" sz="1100" b="1" dirty="0" err="1">
                <a:solidFill>
                  <a:schemeClr val="tx1">
                    <a:alpha val="80000"/>
                  </a:schemeClr>
                </a:solidFill>
                <a:effectLst/>
              </a:rPr>
              <a:t>Experto</a:t>
            </a:r>
            <a:r>
              <a:rPr lang="en-US" sz="1100" b="1" dirty="0">
                <a:solidFill>
                  <a:schemeClr val="tx1">
                    <a:alpha val="80000"/>
                  </a:schemeClr>
                </a:solidFill>
                <a:effectLst/>
              </a:rPr>
              <a:t> </a:t>
            </a:r>
            <a:r>
              <a:rPr lang="en-US" sz="1100" b="1" dirty="0" err="1">
                <a:solidFill>
                  <a:schemeClr val="tx1">
                    <a:alpha val="80000"/>
                  </a:schemeClr>
                </a:solidFill>
                <a:effectLst/>
              </a:rPr>
              <a:t>Adecuadamente</a:t>
            </a:r>
            <a:r>
              <a:rPr lang="en-US" sz="1100" b="1" dirty="0">
                <a:solidFill>
                  <a:schemeClr val="tx1">
                    <a:alpha val="80000"/>
                  </a:schemeClr>
                </a:solidFill>
                <a:effectLst/>
              </a:rPr>
              <a:t> </a:t>
            </a:r>
            <a:r>
              <a:rPr lang="en-US" sz="1100" b="1" dirty="0" err="1">
                <a:solidFill>
                  <a:schemeClr val="tx1">
                    <a:alpha val="80000"/>
                  </a:schemeClr>
                </a:solidFill>
                <a:effectLst/>
              </a:rPr>
              <a:t>Sustentado</a:t>
            </a:r>
            <a:r>
              <a:rPr lang="en-US" sz="1100" b="1" dirty="0">
                <a:solidFill>
                  <a:schemeClr val="tx1">
                    <a:alpha val="80000"/>
                  </a:schemeClr>
                </a:solidFill>
                <a:effectLst/>
              </a:rPr>
              <a:t> - </a:t>
            </a:r>
            <a:r>
              <a:rPr lang="en-US" sz="1100" dirty="0">
                <a:solidFill>
                  <a:schemeClr val="tx1">
                    <a:alpha val="80000"/>
                  </a:schemeClr>
                </a:solidFill>
                <a:effectLst/>
              </a:rPr>
              <a:t>El </a:t>
            </a:r>
            <a:r>
              <a:rPr lang="en-US" sz="1100" dirty="0" err="1">
                <a:solidFill>
                  <a:schemeClr val="tx1">
                    <a:alpha val="80000"/>
                  </a:schemeClr>
                </a:solidFill>
                <a:effectLst/>
              </a:rPr>
              <a:t>proceso</a:t>
            </a:r>
            <a:r>
              <a:rPr lang="en-US" sz="1100" dirty="0">
                <a:solidFill>
                  <a:schemeClr val="tx1">
                    <a:alpha val="80000"/>
                  </a:schemeClr>
                </a:solidFill>
                <a:effectLst/>
              </a:rPr>
              <a:t> de </a:t>
            </a:r>
            <a:r>
              <a:rPr lang="en-US" sz="1100" dirty="0" err="1">
                <a:solidFill>
                  <a:schemeClr val="tx1">
                    <a:alpha val="80000"/>
                  </a:schemeClr>
                </a:solidFill>
                <a:effectLst/>
              </a:rPr>
              <a:t>supervisión</a:t>
            </a:r>
            <a:r>
              <a:rPr lang="en-US" sz="1100" dirty="0">
                <a:solidFill>
                  <a:schemeClr val="tx1">
                    <a:alpha val="80000"/>
                  </a:schemeClr>
                </a:solidFill>
                <a:effectLst/>
              </a:rPr>
              <a:t> </a:t>
            </a:r>
            <a:r>
              <a:rPr lang="en-US" sz="1100" dirty="0" err="1">
                <a:solidFill>
                  <a:schemeClr val="tx1">
                    <a:alpha val="80000"/>
                  </a:schemeClr>
                </a:solidFill>
                <a:effectLst/>
              </a:rPr>
              <a:t>depende</a:t>
            </a:r>
            <a:r>
              <a:rPr lang="en-US" sz="1100" dirty="0">
                <a:solidFill>
                  <a:schemeClr val="tx1">
                    <a:alpha val="80000"/>
                  </a:schemeClr>
                </a:solidFill>
                <a:effectLst/>
              </a:rPr>
              <a:t> de la </a:t>
            </a:r>
            <a:r>
              <a:rPr lang="en-US" sz="1100" dirty="0" err="1">
                <a:solidFill>
                  <a:schemeClr val="tx1">
                    <a:alpha val="80000"/>
                  </a:schemeClr>
                </a:solidFill>
                <a:effectLst/>
              </a:rPr>
              <a:t>aplicación</a:t>
            </a:r>
            <a:r>
              <a:rPr lang="en-US" sz="1100" dirty="0">
                <a:solidFill>
                  <a:schemeClr val="tx1">
                    <a:alpha val="80000"/>
                  </a:schemeClr>
                </a:solidFill>
                <a:effectLst/>
              </a:rPr>
              <a:t> de </a:t>
            </a:r>
            <a:r>
              <a:rPr lang="en-US" sz="1100" dirty="0" err="1">
                <a:solidFill>
                  <a:schemeClr val="tx1">
                    <a:alpha val="80000"/>
                  </a:schemeClr>
                </a:solidFill>
                <a:effectLst/>
              </a:rPr>
              <a:t>juicio</a:t>
            </a:r>
            <a:r>
              <a:rPr lang="en-US" sz="1100" dirty="0">
                <a:solidFill>
                  <a:schemeClr val="tx1">
                    <a:alpha val="80000"/>
                  </a:schemeClr>
                </a:solidFill>
                <a:effectLst/>
              </a:rPr>
              <a:t> </a:t>
            </a:r>
            <a:r>
              <a:rPr lang="en-US" sz="1100" dirty="0" err="1">
                <a:solidFill>
                  <a:schemeClr val="tx1">
                    <a:alpha val="80000"/>
                  </a:schemeClr>
                </a:solidFill>
                <a:effectLst/>
              </a:rPr>
              <a:t>experto</a:t>
            </a:r>
            <a:r>
              <a:rPr lang="en-US" sz="1100" dirty="0">
                <a:solidFill>
                  <a:schemeClr val="tx1">
                    <a:alpha val="80000"/>
                  </a:schemeClr>
                </a:solidFill>
                <a:effectLst/>
              </a:rPr>
              <a:t> </a:t>
            </a:r>
            <a:r>
              <a:rPr lang="en-US" sz="1100" dirty="0" err="1">
                <a:solidFill>
                  <a:schemeClr val="tx1">
                    <a:alpha val="80000"/>
                  </a:schemeClr>
                </a:solidFill>
                <a:effectLst/>
              </a:rPr>
              <a:t>adecuadamente</a:t>
            </a:r>
            <a:r>
              <a:rPr lang="en-US" sz="1100" dirty="0">
                <a:solidFill>
                  <a:schemeClr val="tx1">
                    <a:alpha val="80000"/>
                  </a:schemeClr>
                </a:solidFill>
                <a:effectLst/>
              </a:rPr>
              <a:t> </a:t>
            </a:r>
            <a:r>
              <a:rPr lang="en-US" sz="1100" dirty="0" err="1">
                <a:solidFill>
                  <a:schemeClr val="tx1">
                    <a:alpha val="80000"/>
                  </a:schemeClr>
                </a:solidFill>
                <a:effectLst/>
              </a:rPr>
              <a:t>sustentado</a:t>
            </a:r>
            <a:r>
              <a:rPr lang="en-US" sz="1100" dirty="0">
                <a:solidFill>
                  <a:schemeClr val="tx1">
                    <a:alpha val="80000"/>
                  </a:schemeClr>
                </a:solidFill>
                <a:effectLst/>
              </a:rPr>
              <a:t> </a:t>
            </a:r>
            <a:r>
              <a:rPr lang="en-US" sz="1100" dirty="0" err="1">
                <a:solidFill>
                  <a:schemeClr val="tx1">
                    <a:alpha val="80000"/>
                  </a:schemeClr>
                </a:solidFill>
                <a:effectLst/>
              </a:rPr>
              <a:t>en</a:t>
            </a:r>
            <a:r>
              <a:rPr lang="en-US" sz="1100" dirty="0">
                <a:solidFill>
                  <a:schemeClr val="tx1">
                    <a:alpha val="80000"/>
                  </a:schemeClr>
                </a:solidFill>
                <a:effectLst/>
              </a:rPr>
              <a:t> </a:t>
            </a:r>
            <a:r>
              <a:rPr lang="en-US" sz="1100" dirty="0" err="1">
                <a:solidFill>
                  <a:schemeClr val="tx1">
                    <a:alpha val="80000"/>
                  </a:schemeClr>
                </a:solidFill>
                <a:effectLst/>
              </a:rPr>
              <a:t>el</a:t>
            </a:r>
            <a:r>
              <a:rPr lang="en-US" sz="1100" dirty="0">
                <a:solidFill>
                  <a:schemeClr val="tx1">
                    <a:alpha val="80000"/>
                  </a:schemeClr>
                </a:solidFill>
                <a:effectLst/>
              </a:rPr>
              <a:t> </a:t>
            </a:r>
            <a:r>
              <a:rPr lang="en-US" sz="1100" dirty="0" err="1">
                <a:solidFill>
                  <a:schemeClr val="tx1">
                    <a:alpha val="80000"/>
                  </a:schemeClr>
                </a:solidFill>
                <a:effectLst/>
              </a:rPr>
              <a:t>conocimiento</a:t>
            </a:r>
            <a:r>
              <a:rPr lang="en-US" sz="1100" dirty="0">
                <a:solidFill>
                  <a:schemeClr val="tx1">
                    <a:alpha val="80000"/>
                  </a:schemeClr>
                </a:solidFill>
                <a:effectLst/>
              </a:rPr>
              <a:t> de la </a:t>
            </a:r>
            <a:r>
              <a:rPr lang="en-US" sz="1100" dirty="0" err="1">
                <a:solidFill>
                  <a:schemeClr val="tx1">
                    <a:alpha val="80000"/>
                  </a:schemeClr>
                </a:solidFill>
                <a:effectLst/>
              </a:rPr>
              <a:t>institución</a:t>
            </a:r>
            <a:r>
              <a:rPr lang="en-US" sz="1100" dirty="0">
                <a:solidFill>
                  <a:schemeClr val="tx1">
                    <a:alpha val="80000"/>
                  </a:schemeClr>
                </a:solidFill>
                <a:effectLst/>
              </a:rPr>
              <a:t> </a:t>
            </a:r>
            <a:r>
              <a:rPr lang="en-US" sz="1100" dirty="0" err="1">
                <a:solidFill>
                  <a:schemeClr val="tx1">
                    <a:alpha val="80000"/>
                  </a:schemeClr>
                </a:solidFill>
                <a:effectLst/>
              </a:rPr>
              <a:t>supervisada</a:t>
            </a:r>
            <a:r>
              <a:rPr lang="en-US" sz="1100" dirty="0">
                <a:solidFill>
                  <a:schemeClr val="tx1">
                    <a:alpha val="80000"/>
                  </a:schemeClr>
                </a:solidFill>
                <a:effectLst/>
              </a:rPr>
              <a:t>, </a:t>
            </a:r>
            <a:r>
              <a:rPr lang="en-US" sz="1100" dirty="0" err="1">
                <a:solidFill>
                  <a:schemeClr val="tx1">
                    <a:alpha val="80000"/>
                  </a:schemeClr>
                </a:solidFill>
                <a:effectLst/>
              </a:rPr>
              <a:t>su</a:t>
            </a:r>
            <a:r>
              <a:rPr lang="en-US" sz="1100" dirty="0">
                <a:solidFill>
                  <a:schemeClr val="tx1">
                    <a:alpha val="80000"/>
                  </a:schemeClr>
                </a:solidFill>
                <a:effectLst/>
              </a:rPr>
              <a:t> </a:t>
            </a:r>
            <a:r>
              <a:rPr lang="en-US" sz="1100" dirty="0" err="1">
                <a:solidFill>
                  <a:schemeClr val="tx1">
                    <a:alpha val="80000"/>
                  </a:schemeClr>
                </a:solidFill>
                <a:effectLst/>
              </a:rPr>
              <a:t>modelo</a:t>
            </a:r>
            <a:r>
              <a:rPr lang="en-US" sz="1100" dirty="0">
                <a:solidFill>
                  <a:schemeClr val="tx1">
                    <a:alpha val="80000"/>
                  </a:schemeClr>
                </a:solidFill>
                <a:effectLst/>
              </a:rPr>
              <a:t> de </a:t>
            </a:r>
            <a:r>
              <a:rPr lang="en-US" sz="1100" dirty="0" err="1">
                <a:solidFill>
                  <a:schemeClr val="tx1">
                    <a:alpha val="80000"/>
                  </a:schemeClr>
                </a:solidFill>
                <a:effectLst/>
              </a:rPr>
              <a:t>negocio</a:t>
            </a:r>
            <a:r>
              <a:rPr lang="en-US" sz="1100" dirty="0">
                <a:solidFill>
                  <a:schemeClr val="tx1">
                    <a:alpha val="80000"/>
                  </a:schemeClr>
                </a:solidFill>
                <a:effectLst/>
              </a:rPr>
              <a:t>, </a:t>
            </a:r>
            <a:r>
              <a:rPr lang="en-US" sz="1100" dirty="0" err="1">
                <a:solidFill>
                  <a:schemeClr val="tx1">
                    <a:alpha val="80000"/>
                  </a:schemeClr>
                </a:solidFill>
                <a:effectLst/>
              </a:rPr>
              <a:t>estrategias</a:t>
            </a:r>
            <a:r>
              <a:rPr lang="en-US" sz="1100" dirty="0">
                <a:solidFill>
                  <a:schemeClr val="tx1">
                    <a:alpha val="80000"/>
                  </a:schemeClr>
                </a:solidFill>
                <a:effectLst/>
              </a:rPr>
              <a:t>, </a:t>
            </a:r>
            <a:r>
              <a:rPr lang="en-US" sz="1100" dirty="0" err="1">
                <a:solidFill>
                  <a:schemeClr val="tx1">
                    <a:alpha val="80000"/>
                  </a:schemeClr>
                </a:solidFill>
                <a:effectLst/>
              </a:rPr>
              <a:t>ambiente</a:t>
            </a:r>
            <a:r>
              <a:rPr lang="en-US" sz="1100" dirty="0">
                <a:solidFill>
                  <a:schemeClr val="tx1">
                    <a:alpha val="80000"/>
                  </a:schemeClr>
                </a:solidFill>
                <a:effectLst/>
              </a:rPr>
              <a:t> </a:t>
            </a:r>
            <a:r>
              <a:rPr lang="en-US" sz="1100" dirty="0" err="1">
                <a:solidFill>
                  <a:schemeClr val="tx1">
                    <a:alpha val="80000"/>
                  </a:schemeClr>
                </a:solidFill>
                <a:effectLst/>
              </a:rPr>
              <a:t>interno</a:t>
            </a:r>
            <a:r>
              <a:rPr lang="en-US" sz="1100" dirty="0">
                <a:solidFill>
                  <a:schemeClr val="tx1">
                    <a:alpha val="80000"/>
                  </a:schemeClr>
                </a:solidFill>
                <a:effectLst/>
              </a:rPr>
              <a:t> y </a:t>
            </a:r>
            <a:r>
              <a:rPr lang="en-US" sz="1100" dirty="0" err="1">
                <a:solidFill>
                  <a:schemeClr val="tx1">
                    <a:alpha val="80000"/>
                  </a:schemeClr>
                </a:solidFill>
                <a:effectLst/>
              </a:rPr>
              <a:t>externo</a:t>
            </a:r>
            <a:r>
              <a:rPr lang="en-US" sz="1100" dirty="0">
                <a:solidFill>
                  <a:schemeClr val="tx1">
                    <a:alpha val="80000"/>
                  </a:schemeClr>
                </a:solidFill>
                <a:effectLst/>
              </a:rPr>
              <a:t>, y la </a:t>
            </a:r>
            <a:r>
              <a:rPr lang="en-US" sz="1100" dirty="0" err="1">
                <a:solidFill>
                  <a:schemeClr val="tx1">
                    <a:alpha val="80000"/>
                  </a:schemeClr>
                </a:solidFill>
                <a:effectLst/>
              </a:rPr>
              <a:t>calidad</a:t>
            </a:r>
            <a:r>
              <a:rPr lang="en-US" sz="1100" dirty="0">
                <a:solidFill>
                  <a:schemeClr val="tx1">
                    <a:alpha val="80000"/>
                  </a:schemeClr>
                </a:solidFill>
                <a:effectLst/>
              </a:rPr>
              <a:t> de </a:t>
            </a:r>
            <a:r>
              <a:rPr lang="en-US" sz="1100" dirty="0" err="1">
                <a:solidFill>
                  <a:schemeClr val="tx1">
                    <a:alpha val="80000"/>
                  </a:schemeClr>
                </a:solidFill>
                <a:effectLst/>
              </a:rPr>
              <a:t>su</a:t>
            </a:r>
            <a:r>
              <a:rPr lang="en-US" sz="1100" dirty="0">
                <a:solidFill>
                  <a:schemeClr val="tx1">
                    <a:alpha val="80000"/>
                  </a:schemeClr>
                </a:solidFill>
                <a:effectLst/>
              </a:rPr>
              <a:t> </a:t>
            </a:r>
            <a:r>
              <a:rPr lang="en-US" sz="1100" dirty="0" err="1">
                <a:solidFill>
                  <a:schemeClr val="tx1">
                    <a:alpha val="80000"/>
                  </a:schemeClr>
                </a:solidFill>
                <a:effectLst/>
              </a:rPr>
              <a:t>Gestión</a:t>
            </a:r>
            <a:r>
              <a:rPr lang="en-US" sz="1100" dirty="0">
                <a:solidFill>
                  <a:schemeClr val="tx1">
                    <a:alpha val="80000"/>
                  </a:schemeClr>
                </a:solidFill>
                <a:effectLst/>
              </a:rPr>
              <a:t> Integral de </a:t>
            </a:r>
            <a:r>
              <a:rPr lang="en-US" sz="1100" dirty="0" err="1">
                <a:solidFill>
                  <a:schemeClr val="tx1">
                    <a:alpha val="80000"/>
                  </a:schemeClr>
                </a:solidFill>
                <a:effectLst/>
              </a:rPr>
              <a:t>Riesgos</a:t>
            </a:r>
            <a:r>
              <a:rPr lang="en-US" sz="1100" dirty="0">
                <a:solidFill>
                  <a:schemeClr val="tx1">
                    <a:alpha val="80000"/>
                  </a:schemeClr>
                </a:solidFill>
                <a:effectLst/>
              </a:rPr>
              <a:t>.  </a:t>
            </a:r>
          </a:p>
          <a:p>
            <a:pPr marR="0" lvl="0">
              <a:lnSpc>
                <a:spcPct val="90000"/>
              </a:lnSpc>
              <a:spcBef>
                <a:spcPts val="1000"/>
              </a:spcBef>
              <a:spcAft>
                <a:spcPts val="1000"/>
              </a:spcAft>
            </a:pPr>
            <a:r>
              <a:rPr lang="en-US" sz="1100" b="1" dirty="0">
                <a:solidFill>
                  <a:schemeClr val="tx1">
                    <a:alpha val="80000"/>
                  </a:schemeClr>
                </a:solidFill>
                <a:effectLst/>
              </a:rPr>
              <a:t>4. </a:t>
            </a:r>
            <a:r>
              <a:rPr lang="en-US" sz="1100" b="1" dirty="0" err="1">
                <a:solidFill>
                  <a:schemeClr val="tx1">
                    <a:alpha val="80000"/>
                  </a:schemeClr>
                </a:solidFill>
                <a:effectLst/>
              </a:rPr>
              <a:t>Comprensión</a:t>
            </a:r>
            <a:r>
              <a:rPr lang="en-US" sz="1100" b="1" dirty="0">
                <a:solidFill>
                  <a:schemeClr val="tx1">
                    <a:alpha val="80000"/>
                  </a:schemeClr>
                </a:solidFill>
                <a:effectLst/>
              </a:rPr>
              <a:t> de </a:t>
            </a:r>
            <a:r>
              <a:rPr lang="en-US" sz="1100" b="1" dirty="0" err="1">
                <a:solidFill>
                  <a:schemeClr val="tx1">
                    <a:alpha val="80000"/>
                  </a:schemeClr>
                </a:solidFill>
                <a:effectLst/>
              </a:rPr>
              <a:t>los</a:t>
            </a:r>
            <a:r>
              <a:rPr lang="en-US" sz="1100" b="1" dirty="0">
                <a:solidFill>
                  <a:schemeClr val="tx1">
                    <a:alpha val="80000"/>
                  </a:schemeClr>
                </a:solidFill>
                <a:effectLst/>
              </a:rPr>
              <a:t> </a:t>
            </a:r>
            <a:r>
              <a:rPr lang="en-US" sz="1100" b="1" dirty="0" err="1">
                <a:solidFill>
                  <a:schemeClr val="tx1">
                    <a:alpha val="80000"/>
                  </a:schemeClr>
                </a:solidFill>
                <a:effectLst/>
              </a:rPr>
              <a:t>Impulsores</a:t>
            </a:r>
            <a:r>
              <a:rPr lang="en-US" sz="1100" b="1" dirty="0">
                <a:solidFill>
                  <a:schemeClr val="tx1">
                    <a:alpha val="80000"/>
                  </a:schemeClr>
                </a:solidFill>
                <a:effectLst/>
              </a:rPr>
              <a:t> de </a:t>
            </a:r>
            <a:r>
              <a:rPr lang="en-US" sz="1100" b="1" dirty="0" err="1">
                <a:solidFill>
                  <a:schemeClr val="tx1">
                    <a:alpha val="80000"/>
                  </a:schemeClr>
                </a:solidFill>
                <a:effectLst/>
              </a:rPr>
              <a:t>Riesgo</a:t>
            </a:r>
            <a:r>
              <a:rPr lang="en-US" sz="1100" b="1" dirty="0">
                <a:solidFill>
                  <a:schemeClr val="tx1">
                    <a:alpha val="80000"/>
                  </a:schemeClr>
                </a:solidFill>
                <a:effectLst/>
              </a:rPr>
              <a:t> - </a:t>
            </a:r>
            <a:r>
              <a:rPr lang="en-US" sz="1100" dirty="0">
                <a:solidFill>
                  <a:schemeClr val="tx1">
                    <a:alpha val="80000"/>
                  </a:schemeClr>
                </a:solidFill>
                <a:effectLst/>
              </a:rPr>
              <a:t>El </a:t>
            </a:r>
            <a:r>
              <a:rPr lang="en-US" sz="1100" dirty="0" err="1">
                <a:solidFill>
                  <a:schemeClr val="tx1">
                    <a:alpha val="80000"/>
                  </a:schemeClr>
                </a:solidFill>
                <a:effectLst/>
              </a:rPr>
              <a:t>conocimiento</a:t>
            </a:r>
            <a:r>
              <a:rPr lang="en-US" sz="1100" dirty="0">
                <a:solidFill>
                  <a:schemeClr val="tx1">
                    <a:alpha val="80000"/>
                  </a:schemeClr>
                </a:solidFill>
                <a:effectLst/>
              </a:rPr>
              <a:t> del </a:t>
            </a:r>
            <a:r>
              <a:rPr lang="en-US" sz="1100" dirty="0" err="1">
                <a:solidFill>
                  <a:schemeClr val="tx1">
                    <a:alpha val="80000"/>
                  </a:schemeClr>
                </a:solidFill>
                <a:effectLst/>
              </a:rPr>
              <a:t>modelo</a:t>
            </a:r>
            <a:r>
              <a:rPr lang="en-US" sz="1100" dirty="0">
                <a:solidFill>
                  <a:schemeClr val="tx1">
                    <a:alpha val="80000"/>
                  </a:schemeClr>
                </a:solidFill>
                <a:effectLst/>
              </a:rPr>
              <a:t> de </a:t>
            </a:r>
            <a:r>
              <a:rPr lang="en-US" sz="1100" dirty="0" err="1">
                <a:solidFill>
                  <a:schemeClr val="tx1">
                    <a:alpha val="80000"/>
                  </a:schemeClr>
                </a:solidFill>
                <a:effectLst/>
              </a:rPr>
              <a:t>negocios</a:t>
            </a:r>
            <a:r>
              <a:rPr lang="en-US" sz="1100" dirty="0">
                <a:solidFill>
                  <a:schemeClr val="tx1">
                    <a:alpha val="80000"/>
                  </a:schemeClr>
                </a:solidFill>
                <a:effectLst/>
              </a:rPr>
              <a:t> de la </a:t>
            </a:r>
            <a:r>
              <a:rPr lang="en-US" sz="1100" dirty="0" err="1">
                <a:solidFill>
                  <a:schemeClr val="tx1">
                    <a:alpha val="80000"/>
                  </a:schemeClr>
                </a:solidFill>
                <a:effectLst/>
              </a:rPr>
              <a:t>institución</a:t>
            </a:r>
            <a:r>
              <a:rPr lang="en-US" sz="1100" dirty="0">
                <a:solidFill>
                  <a:schemeClr val="tx1">
                    <a:alpha val="80000"/>
                  </a:schemeClr>
                </a:solidFill>
                <a:effectLst/>
              </a:rPr>
              <a:t> </a:t>
            </a:r>
            <a:r>
              <a:rPr lang="en-US" sz="1100" dirty="0" err="1">
                <a:solidFill>
                  <a:schemeClr val="tx1">
                    <a:alpha val="80000"/>
                  </a:schemeClr>
                </a:solidFill>
                <a:effectLst/>
              </a:rPr>
              <a:t>supervisada</a:t>
            </a:r>
            <a:r>
              <a:rPr lang="en-US" sz="1100" dirty="0">
                <a:solidFill>
                  <a:schemeClr val="tx1">
                    <a:alpha val="80000"/>
                  </a:schemeClr>
                </a:solidFill>
                <a:effectLst/>
              </a:rPr>
              <a:t> </a:t>
            </a:r>
            <a:r>
              <a:rPr lang="en-US" sz="1100" dirty="0" err="1">
                <a:solidFill>
                  <a:schemeClr val="tx1">
                    <a:alpha val="80000"/>
                  </a:schemeClr>
                </a:solidFill>
                <a:effectLst/>
              </a:rPr>
              <a:t>permite</a:t>
            </a:r>
            <a:r>
              <a:rPr lang="en-US" sz="1100" dirty="0">
                <a:solidFill>
                  <a:schemeClr val="tx1">
                    <a:alpha val="80000"/>
                  </a:schemeClr>
                </a:solidFill>
                <a:effectLst/>
              </a:rPr>
              <a:t> la </a:t>
            </a:r>
            <a:r>
              <a:rPr lang="en-US" sz="1100" dirty="0" err="1">
                <a:solidFill>
                  <a:schemeClr val="tx1">
                    <a:alpha val="80000"/>
                  </a:schemeClr>
                </a:solidFill>
                <a:effectLst/>
              </a:rPr>
              <a:t>identificación</a:t>
            </a:r>
            <a:r>
              <a:rPr lang="en-US" sz="1100" dirty="0">
                <a:solidFill>
                  <a:schemeClr val="tx1">
                    <a:alpha val="80000"/>
                  </a:schemeClr>
                </a:solidFill>
                <a:effectLst/>
              </a:rPr>
              <a:t> y </a:t>
            </a:r>
            <a:r>
              <a:rPr lang="en-US" sz="1100" dirty="0" err="1">
                <a:solidFill>
                  <a:schemeClr val="tx1">
                    <a:alpha val="80000"/>
                  </a:schemeClr>
                </a:solidFill>
                <a:effectLst/>
              </a:rPr>
              <a:t>comprensión</a:t>
            </a:r>
            <a:r>
              <a:rPr lang="en-US" sz="1100" dirty="0">
                <a:solidFill>
                  <a:schemeClr val="tx1">
                    <a:alpha val="80000"/>
                  </a:schemeClr>
                </a:solidFill>
                <a:effectLst/>
              </a:rPr>
              <a:t> de </a:t>
            </a:r>
            <a:r>
              <a:rPr lang="en-US" sz="1100" dirty="0" err="1">
                <a:solidFill>
                  <a:schemeClr val="tx1">
                    <a:alpha val="80000"/>
                  </a:schemeClr>
                </a:solidFill>
                <a:effectLst/>
              </a:rPr>
              <a:t>los</a:t>
            </a:r>
            <a:r>
              <a:rPr lang="en-US" sz="1100" dirty="0">
                <a:solidFill>
                  <a:schemeClr val="tx1">
                    <a:alpha val="80000"/>
                  </a:schemeClr>
                </a:solidFill>
                <a:effectLst/>
              </a:rPr>
              <a:t> </a:t>
            </a:r>
            <a:r>
              <a:rPr lang="en-US" sz="1100" dirty="0" err="1">
                <a:solidFill>
                  <a:schemeClr val="tx1">
                    <a:alpha val="80000"/>
                  </a:schemeClr>
                </a:solidFill>
                <a:effectLst/>
              </a:rPr>
              <a:t>impulsores</a:t>
            </a:r>
            <a:r>
              <a:rPr lang="en-US" sz="1100" dirty="0">
                <a:solidFill>
                  <a:schemeClr val="tx1">
                    <a:alpha val="80000"/>
                  </a:schemeClr>
                </a:solidFill>
                <a:effectLst/>
              </a:rPr>
              <a:t> de </a:t>
            </a:r>
            <a:r>
              <a:rPr lang="en-US" sz="1100" dirty="0" err="1">
                <a:solidFill>
                  <a:schemeClr val="tx1">
                    <a:alpha val="80000"/>
                  </a:schemeClr>
                </a:solidFill>
                <a:effectLst/>
              </a:rPr>
              <a:t>riesgo</a:t>
            </a:r>
            <a:r>
              <a:rPr lang="en-US" sz="1100" dirty="0">
                <a:solidFill>
                  <a:schemeClr val="tx1">
                    <a:alpha val="80000"/>
                  </a:schemeClr>
                </a:solidFill>
                <a:effectLst/>
              </a:rPr>
              <a:t>; </a:t>
            </a:r>
            <a:r>
              <a:rPr lang="en-US" sz="1100" dirty="0" err="1">
                <a:solidFill>
                  <a:schemeClr val="tx1">
                    <a:alpha val="80000"/>
                  </a:schemeClr>
                </a:solidFill>
                <a:effectLst/>
              </a:rPr>
              <a:t>entendiéndose</a:t>
            </a:r>
            <a:r>
              <a:rPr lang="en-US" sz="1100" dirty="0">
                <a:solidFill>
                  <a:schemeClr val="tx1">
                    <a:alpha val="80000"/>
                  </a:schemeClr>
                </a:solidFill>
                <a:effectLst/>
              </a:rPr>
              <a:t> </a:t>
            </a:r>
            <a:r>
              <a:rPr lang="en-US" sz="1100" dirty="0" err="1">
                <a:solidFill>
                  <a:schemeClr val="tx1">
                    <a:alpha val="80000"/>
                  </a:schemeClr>
                </a:solidFill>
                <a:effectLst/>
              </a:rPr>
              <a:t>por</a:t>
            </a:r>
            <a:r>
              <a:rPr lang="en-US" sz="1100" dirty="0">
                <a:solidFill>
                  <a:schemeClr val="tx1">
                    <a:alpha val="80000"/>
                  </a:schemeClr>
                </a:solidFill>
                <a:effectLst/>
              </a:rPr>
              <a:t> </a:t>
            </a:r>
            <a:r>
              <a:rPr lang="en-US" sz="1100" dirty="0" err="1">
                <a:solidFill>
                  <a:schemeClr val="tx1">
                    <a:alpha val="80000"/>
                  </a:schemeClr>
                </a:solidFill>
                <a:effectLst/>
              </a:rPr>
              <a:t>impulsor</a:t>
            </a:r>
            <a:r>
              <a:rPr lang="en-US" sz="1100" dirty="0">
                <a:solidFill>
                  <a:schemeClr val="tx1">
                    <a:alpha val="80000"/>
                  </a:schemeClr>
                </a:solidFill>
                <a:effectLst/>
              </a:rPr>
              <a:t> de </a:t>
            </a:r>
            <a:r>
              <a:rPr lang="en-US" sz="1100" dirty="0" err="1">
                <a:solidFill>
                  <a:schemeClr val="tx1">
                    <a:alpha val="80000"/>
                  </a:schemeClr>
                </a:solidFill>
                <a:effectLst/>
              </a:rPr>
              <a:t>riesgo</a:t>
            </a:r>
            <a:r>
              <a:rPr lang="en-US" sz="1100" dirty="0">
                <a:solidFill>
                  <a:schemeClr val="tx1">
                    <a:alpha val="80000"/>
                  </a:schemeClr>
                </a:solidFill>
                <a:effectLst/>
              </a:rPr>
              <a:t> las </a:t>
            </a:r>
            <a:r>
              <a:rPr lang="en-US" sz="1100" dirty="0" err="1">
                <a:solidFill>
                  <a:schemeClr val="tx1">
                    <a:alpha val="80000"/>
                  </a:schemeClr>
                </a:solidFill>
                <a:effectLst/>
              </a:rPr>
              <a:t>características</a:t>
            </a:r>
            <a:r>
              <a:rPr lang="en-US" sz="1100" dirty="0">
                <a:solidFill>
                  <a:schemeClr val="tx1">
                    <a:alpha val="80000"/>
                  </a:schemeClr>
                </a:solidFill>
                <a:effectLst/>
              </a:rPr>
              <a:t> o </a:t>
            </a:r>
            <a:r>
              <a:rPr lang="en-US" sz="1100" dirty="0" err="1">
                <a:solidFill>
                  <a:schemeClr val="tx1">
                    <a:alpha val="80000"/>
                  </a:schemeClr>
                </a:solidFill>
                <a:effectLst/>
              </a:rPr>
              <a:t>condiciones</a:t>
            </a:r>
            <a:r>
              <a:rPr lang="en-US" sz="1100" dirty="0">
                <a:solidFill>
                  <a:schemeClr val="tx1">
                    <a:alpha val="80000"/>
                  </a:schemeClr>
                </a:solidFill>
                <a:effectLst/>
              </a:rPr>
              <a:t> </a:t>
            </a:r>
            <a:r>
              <a:rPr lang="en-US" sz="1100" dirty="0" err="1">
                <a:solidFill>
                  <a:schemeClr val="tx1">
                    <a:alpha val="80000"/>
                  </a:schemeClr>
                </a:solidFill>
                <a:effectLst/>
              </a:rPr>
              <a:t>particulares</a:t>
            </a:r>
            <a:r>
              <a:rPr lang="en-US" sz="1100" dirty="0">
                <a:solidFill>
                  <a:schemeClr val="tx1">
                    <a:alpha val="80000"/>
                  </a:schemeClr>
                </a:solidFill>
                <a:effectLst/>
              </a:rPr>
              <a:t> a la </a:t>
            </a:r>
            <a:r>
              <a:rPr lang="en-US" sz="1100" dirty="0" err="1">
                <a:solidFill>
                  <a:schemeClr val="tx1">
                    <a:alpha val="80000"/>
                  </a:schemeClr>
                </a:solidFill>
                <a:effectLst/>
              </a:rPr>
              <a:t>exposición</a:t>
            </a:r>
            <a:r>
              <a:rPr lang="en-US" sz="1100" dirty="0">
                <a:solidFill>
                  <a:schemeClr val="tx1">
                    <a:alpha val="80000"/>
                  </a:schemeClr>
                </a:solidFill>
                <a:effectLst/>
              </a:rPr>
              <a:t> que </a:t>
            </a:r>
            <a:r>
              <a:rPr lang="en-US" sz="1100" dirty="0" err="1">
                <a:solidFill>
                  <a:schemeClr val="tx1">
                    <a:alpha val="80000"/>
                  </a:schemeClr>
                </a:solidFill>
                <a:effectLst/>
              </a:rPr>
              <a:t>pueden</a:t>
            </a:r>
            <a:r>
              <a:rPr lang="en-US" sz="1100" dirty="0">
                <a:solidFill>
                  <a:schemeClr val="tx1">
                    <a:alpha val="80000"/>
                  </a:schemeClr>
                </a:solidFill>
                <a:effectLst/>
              </a:rPr>
              <a:t> </a:t>
            </a:r>
            <a:r>
              <a:rPr lang="en-US" sz="1100" dirty="0" err="1">
                <a:solidFill>
                  <a:schemeClr val="tx1">
                    <a:alpha val="80000"/>
                  </a:schemeClr>
                </a:solidFill>
                <a:effectLst/>
              </a:rPr>
              <a:t>aumentar</a:t>
            </a:r>
            <a:r>
              <a:rPr lang="en-US" sz="1100" dirty="0">
                <a:solidFill>
                  <a:schemeClr val="tx1">
                    <a:alpha val="80000"/>
                  </a:schemeClr>
                </a:solidFill>
                <a:effectLst/>
              </a:rPr>
              <a:t> o </a:t>
            </a:r>
            <a:r>
              <a:rPr lang="en-US" sz="1100" dirty="0" err="1">
                <a:solidFill>
                  <a:schemeClr val="tx1">
                    <a:alpha val="80000"/>
                  </a:schemeClr>
                </a:solidFill>
                <a:effectLst/>
              </a:rPr>
              <a:t>disminuir</a:t>
            </a:r>
            <a:r>
              <a:rPr lang="en-US" sz="1100" dirty="0">
                <a:solidFill>
                  <a:schemeClr val="tx1">
                    <a:alpha val="80000"/>
                  </a:schemeClr>
                </a:solidFill>
                <a:effectLst/>
              </a:rPr>
              <a:t> </a:t>
            </a:r>
            <a:r>
              <a:rPr lang="en-US" sz="1100" dirty="0" err="1">
                <a:solidFill>
                  <a:schemeClr val="tx1">
                    <a:alpha val="80000"/>
                  </a:schemeClr>
                </a:solidFill>
                <a:effectLst/>
              </a:rPr>
              <a:t>el</a:t>
            </a:r>
            <a:r>
              <a:rPr lang="en-US" sz="1100" dirty="0">
                <a:solidFill>
                  <a:schemeClr val="tx1">
                    <a:alpha val="80000"/>
                  </a:schemeClr>
                </a:solidFill>
                <a:effectLst/>
              </a:rPr>
              <a:t> </a:t>
            </a:r>
            <a:r>
              <a:rPr lang="en-US" sz="1100" dirty="0" err="1">
                <a:solidFill>
                  <a:schemeClr val="tx1">
                    <a:alpha val="80000"/>
                  </a:schemeClr>
                </a:solidFill>
                <a:effectLst/>
              </a:rPr>
              <a:t>nivel</a:t>
            </a:r>
            <a:r>
              <a:rPr lang="en-US" sz="1100" dirty="0">
                <a:solidFill>
                  <a:schemeClr val="tx1">
                    <a:alpha val="80000"/>
                  </a:schemeClr>
                </a:solidFill>
                <a:effectLst/>
              </a:rPr>
              <a:t> de </a:t>
            </a:r>
            <a:r>
              <a:rPr lang="en-US" sz="1100" dirty="0" err="1">
                <a:solidFill>
                  <a:schemeClr val="tx1">
                    <a:alpha val="80000"/>
                  </a:schemeClr>
                </a:solidFill>
                <a:effectLst/>
              </a:rPr>
              <a:t>riesgo</a:t>
            </a:r>
            <a:r>
              <a:rPr lang="en-US" sz="1100" dirty="0">
                <a:solidFill>
                  <a:schemeClr val="tx1">
                    <a:alpha val="80000"/>
                  </a:schemeClr>
                </a:solidFill>
                <a:effectLst/>
              </a:rPr>
              <a:t>. </a:t>
            </a:r>
            <a:r>
              <a:rPr lang="en-US" sz="1100" dirty="0" err="1">
                <a:solidFill>
                  <a:schemeClr val="tx1">
                    <a:alpha val="80000"/>
                  </a:schemeClr>
                </a:solidFill>
                <a:effectLst/>
              </a:rPr>
              <a:t>Esta</a:t>
            </a:r>
            <a:r>
              <a:rPr lang="en-US" sz="1100" dirty="0">
                <a:solidFill>
                  <a:schemeClr val="tx1">
                    <a:alpha val="80000"/>
                  </a:schemeClr>
                </a:solidFill>
                <a:effectLst/>
              </a:rPr>
              <a:t> </a:t>
            </a:r>
            <a:r>
              <a:rPr lang="en-US" sz="1200" dirty="0" err="1">
                <a:solidFill>
                  <a:schemeClr val="tx1">
                    <a:alpha val="80000"/>
                  </a:schemeClr>
                </a:solidFill>
                <a:effectLst/>
              </a:rPr>
              <a:t>información</a:t>
            </a:r>
            <a:r>
              <a:rPr lang="en-US" sz="1100" dirty="0">
                <a:solidFill>
                  <a:schemeClr val="tx1">
                    <a:alpha val="80000"/>
                  </a:schemeClr>
                </a:solidFill>
                <a:effectLst/>
              </a:rPr>
              <a:t> es </a:t>
            </a:r>
            <a:r>
              <a:rPr lang="en-US" sz="1100" dirty="0" err="1">
                <a:solidFill>
                  <a:schemeClr val="tx1">
                    <a:alpha val="80000"/>
                  </a:schemeClr>
                </a:solidFill>
                <a:effectLst/>
              </a:rPr>
              <a:t>complementada</a:t>
            </a:r>
            <a:r>
              <a:rPr lang="en-US" sz="1100" dirty="0">
                <a:solidFill>
                  <a:schemeClr val="tx1">
                    <a:alpha val="80000"/>
                  </a:schemeClr>
                </a:solidFill>
                <a:effectLst/>
              </a:rPr>
              <a:t> con la </a:t>
            </a:r>
            <a:r>
              <a:rPr lang="en-US" sz="1100" dirty="0" err="1">
                <a:solidFill>
                  <a:schemeClr val="tx1">
                    <a:alpha val="80000"/>
                  </a:schemeClr>
                </a:solidFill>
                <a:effectLst/>
              </a:rPr>
              <a:t>comprensión</a:t>
            </a:r>
            <a:r>
              <a:rPr lang="en-US" sz="1100" dirty="0">
                <a:solidFill>
                  <a:schemeClr val="tx1">
                    <a:alpha val="80000"/>
                  </a:schemeClr>
                </a:solidFill>
                <a:effectLst/>
              </a:rPr>
              <a:t> del </a:t>
            </a:r>
            <a:r>
              <a:rPr lang="en-US" sz="1100" dirty="0" err="1">
                <a:solidFill>
                  <a:schemeClr val="tx1">
                    <a:alpha val="80000"/>
                  </a:schemeClr>
                </a:solidFill>
                <a:effectLst/>
              </a:rPr>
              <a:t>funcionamiento</a:t>
            </a:r>
            <a:r>
              <a:rPr lang="en-US" sz="1100" dirty="0">
                <a:solidFill>
                  <a:schemeClr val="tx1">
                    <a:alpha val="80000"/>
                  </a:schemeClr>
                </a:solidFill>
                <a:effectLst/>
              </a:rPr>
              <a:t> del </a:t>
            </a:r>
            <a:r>
              <a:rPr lang="en-US" sz="1100" dirty="0" err="1">
                <a:solidFill>
                  <a:schemeClr val="tx1">
                    <a:alpha val="80000"/>
                  </a:schemeClr>
                </a:solidFill>
                <a:effectLst/>
              </a:rPr>
              <a:t>sistema</a:t>
            </a:r>
            <a:r>
              <a:rPr lang="en-US" sz="1100" dirty="0">
                <a:solidFill>
                  <a:schemeClr val="tx1">
                    <a:alpha val="80000"/>
                  </a:schemeClr>
                </a:solidFill>
                <a:effectLst/>
              </a:rPr>
              <a:t> </a:t>
            </a:r>
            <a:r>
              <a:rPr lang="en-US" sz="1100" dirty="0" err="1">
                <a:solidFill>
                  <a:schemeClr val="tx1">
                    <a:alpha val="80000"/>
                  </a:schemeClr>
                </a:solidFill>
                <a:effectLst/>
              </a:rPr>
              <a:t>supervisado</a:t>
            </a:r>
            <a:r>
              <a:rPr lang="en-US" sz="1100" dirty="0">
                <a:solidFill>
                  <a:schemeClr val="tx1">
                    <a:alpha val="80000"/>
                  </a:schemeClr>
                </a:solidFill>
                <a:effectLst/>
              </a:rPr>
              <a:t> y </a:t>
            </a:r>
            <a:r>
              <a:rPr lang="en-US" sz="1100" dirty="0" err="1">
                <a:solidFill>
                  <a:schemeClr val="tx1">
                    <a:alpha val="80000"/>
                  </a:schemeClr>
                </a:solidFill>
                <a:effectLst/>
              </a:rPr>
              <a:t>otros</a:t>
            </a:r>
            <a:r>
              <a:rPr lang="en-US" sz="1100" dirty="0">
                <a:solidFill>
                  <a:schemeClr val="tx1">
                    <a:alpha val="80000"/>
                  </a:schemeClr>
                </a:solidFill>
                <a:effectLst/>
              </a:rPr>
              <a:t> </a:t>
            </a:r>
            <a:r>
              <a:rPr lang="en-US" sz="1100" dirty="0" err="1">
                <a:solidFill>
                  <a:schemeClr val="tx1">
                    <a:alpha val="80000"/>
                  </a:schemeClr>
                </a:solidFill>
                <a:effectLst/>
              </a:rPr>
              <a:t>factores</a:t>
            </a:r>
            <a:r>
              <a:rPr lang="en-US" sz="1100" dirty="0">
                <a:solidFill>
                  <a:schemeClr val="tx1">
                    <a:alpha val="80000"/>
                  </a:schemeClr>
                </a:solidFill>
                <a:effectLst/>
              </a:rPr>
              <a:t> para </a:t>
            </a:r>
            <a:r>
              <a:rPr lang="en-US" sz="1100" dirty="0" err="1">
                <a:solidFill>
                  <a:schemeClr val="tx1">
                    <a:alpha val="80000"/>
                  </a:schemeClr>
                </a:solidFill>
                <a:effectLst/>
              </a:rPr>
              <a:t>entender</a:t>
            </a:r>
            <a:r>
              <a:rPr lang="en-US" sz="1100" dirty="0">
                <a:solidFill>
                  <a:schemeClr val="tx1">
                    <a:alpha val="80000"/>
                  </a:schemeClr>
                </a:solidFill>
                <a:effectLst/>
              </a:rPr>
              <a:t> </a:t>
            </a:r>
            <a:r>
              <a:rPr lang="en-US" sz="1100" dirty="0" err="1">
                <a:solidFill>
                  <a:schemeClr val="tx1">
                    <a:alpha val="80000"/>
                  </a:schemeClr>
                </a:solidFill>
                <a:effectLst/>
              </a:rPr>
              <a:t>cómo</a:t>
            </a:r>
            <a:r>
              <a:rPr lang="en-US" sz="1100" dirty="0">
                <a:solidFill>
                  <a:schemeClr val="tx1">
                    <a:alpha val="80000"/>
                  </a:schemeClr>
                </a:solidFill>
                <a:effectLst/>
              </a:rPr>
              <a:t> </a:t>
            </a:r>
            <a:r>
              <a:rPr lang="en-US" sz="1100" dirty="0" err="1">
                <a:solidFill>
                  <a:schemeClr val="tx1">
                    <a:alpha val="80000"/>
                  </a:schemeClr>
                </a:solidFill>
                <a:effectLst/>
              </a:rPr>
              <a:t>evolucionan</a:t>
            </a:r>
            <a:r>
              <a:rPr lang="en-US" sz="1100" dirty="0">
                <a:solidFill>
                  <a:schemeClr val="tx1">
                    <a:alpha val="80000"/>
                  </a:schemeClr>
                </a:solidFill>
                <a:effectLst/>
              </a:rPr>
              <a:t> </a:t>
            </a:r>
            <a:r>
              <a:rPr lang="en-US" sz="1100" dirty="0" err="1">
                <a:solidFill>
                  <a:schemeClr val="tx1">
                    <a:alpha val="80000"/>
                  </a:schemeClr>
                </a:solidFill>
                <a:effectLst/>
              </a:rPr>
              <a:t>los</a:t>
            </a:r>
            <a:r>
              <a:rPr lang="en-US" sz="1100" dirty="0">
                <a:solidFill>
                  <a:schemeClr val="tx1">
                    <a:alpha val="80000"/>
                  </a:schemeClr>
                </a:solidFill>
                <a:effectLst/>
              </a:rPr>
              <a:t> </a:t>
            </a:r>
            <a:r>
              <a:rPr lang="en-US" sz="1100" dirty="0" err="1">
                <a:solidFill>
                  <a:schemeClr val="tx1">
                    <a:alpha val="80000"/>
                  </a:schemeClr>
                </a:solidFill>
                <a:effectLst/>
              </a:rPr>
              <a:t>riesgos</a:t>
            </a:r>
            <a:r>
              <a:rPr lang="en-US" sz="1100" dirty="0">
                <a:solidFill>
                  <a:schemeClr val="tx1">
                    <a:alpha val="80000"/>
                  </a:schemeClr>
                </a:solidFill>
                <a:effectLst/>
              </a:rPr>
              <a:t> </a:t>
            </a:r>
            <a:r>
              <a:rPr lang="en-US" sz="1100" dirty="0" err="1">
                <a:solidFill>
                  <a:schemeClr val="tx1">
                    <a:alpha val="80000"/>
                  </a:schemeClr>
                </a:solidFill>
                <a:effectLst/>
              </a:rPr>
              <a:t>asumidos</a:t>
            </a:r>
            <a:r>
              <a:rPr lang="en-US" sz="1100" dirty="0">
                <a:solidFill>
                  <a:schemeClr val="tx1">
                    <a:alpha val="80000"/>
                  </a:schemeClr>
                </a:solidFill>
                <a:effectLst/>
              </a:rPr>
              <a:t> y que tan </a:t>
            </a:r>
            <a:r>
              <a:rPr lang="en-US" sz="1100" dirty="0" err="1">
                <a:solidFill>
                  <a:schemeClr val="tx1">
                    <a:alpha val="80000"/>
                  </a:schemeClr>
                </a:solidFill>
                <a:effectLst/>
              </a:rPr>
              <a:t>drástica</a:t>
            </a:r>
            <a:r>
              <a:rPr lang="en-US" sz="1100" dirty="0">
                <a:solidFill>
                  <a:schemeClr val="tx1">
                    <a:alpha val="80000"/>
                  </a:schemeClr>
                </a:solidFill>
                <a:effectLst/>
              </a:rPr>
              <a:t> </a:t>
            </a:r>
            <a:r>
              <a:rPr lang="en-US" sz="1100" dirty="0" err="1">
                <a:solidFill>
                  <a:schemeClr val="tx1">
                    <a:alpha val="80000"/>
                  </a:schemeClr>
                </a:solidFill>
                <a:effectLst/>
              </a:rPr>
              <a:t>puede</a:t>
            </a:r>
            <a:r>
              <a:rPr lang="en-US" sz="1100" dirty="0">
                <a:solidFill>
                  <a:schemeClr val="tx1">
                    <a:alpha val="80000"/>
                  </a:schemeClr>
                </a:solidFill>
                <a:effectLst/>
              </a:rPr>
              <a:t> ser </a:t>
            </a:r>
            <a:r>
              <a:rPr lang="en-US" sz="1100" dirty="0" err="1">
                <a:solidFill>
                  <a:schemeClr val="tx1">
                    <a:alpha val="80000"/>
                  </a:schemeClr>
                </a:solidFill>
                <a:effectLst/>
              </a:rPr>
              <a:t>esta</a:t>
            </a:r>
            <a:r>
              <a:rPr lang="en-US" sz="1100" dirty="0">
                <a:solidFill>
                  <a:schemeClr val="tx1">
                    <a:alpha val="80000"/>
                  </a:schemeClr>
                </a:solidFill>
                <a:effectLst/>
              </a:rPr>
              <a:t> </a:t>
            </a:r>
            <a:r>
              <a:rPr lang="en-US" sz="1100" dirty="0" err="1">
                <a:solidFill>
                  <a:schemeClr val="tx1">
                    <a:alpha val="80000"/>
                  </a:schemeClr>
                </a:solidFill>
                <a:effectLst/>
              </a:rPr>
              <a:t>evolución</a:t>
            </a:r>
            <a:r>
              <a:rPr lang="en-US" sz="1100" dirty="0">
                <a:solidFill>
                  <a:schemeClr val="tx1">
                    <a:alpha val="80000"/>
                  </a:schemeClr>
                </a:solidFill>
                <a:effectLst/>
              </a:rPr>
              <a:t>, lo </a:t>
            </a:r>
            <a:r>
              <a:rPr lang="en-US" sz="1100" dirty="0" err="1">
                <a:solidFill>
                  <a:schemeClr val="tx1">
                    <a:alpha val="80000"/>
                  </a:schemeClr>
                </a:solidFill>
                <a:effectLst/>
              </a:rPr>
              <a:t>cual</a:t>
            </a:r>
            <a:r>
              <a:rPr lang="en-US" sz="1100" dirty="0">
                <a:solidFill>
                  <a:schemeClr val="tx1">
                    <a:alpha val="80000"/>
                  </a:schemeClr>
                </a:solidFill>
                <a:effectLst/>
              </a:rPr>
              <a:t> </a:t>
            </a:r>
            <a:r>
              <a:rPr lang="en-US" sz="1100" dirty="0" err="1">
                <a:solidFill>
                  <a:schemeClr val="tx1">
                    <a:alpha val="80000"/>
                  </a:schemeClr>
                </a:solidFill>
                <a:effectLst/>
              </a:rPr>
              <a:t>favorece</a:t>
            </a:r>
            <a:r>
              <a:rPr lang="en-US" sz="1100" dirty="0">
                <a:solidFill>
                  <a:schemeClr val="tx1">
                    <a:alpha val="80000"/>
                  </a:schemeClr>
                </a:solidFill>
                <a:effectLst/>
              </a:rPr>
              <a:t> la </a:t>
            </a:r>
            <a:r>
              <a:rPr lang="en-US" sz="1100" dirty="0" err="1">
                <a:solidFill>
                  <a:schemeClr val="tx1">
                    <a:alpha val="80000"/>
                  </a:schemeClr>
                </a:solidFill>
                <a:effectLst/>
              </a:rPr>
              <a:t>identificación</a:t>
            </a:r>
            <a:r>
              <a:rPr lang="en-US" sz="1100" dirty="0">
                <a:solidFill>
                  <a:schemeClr val="tx1">
                    <a:alpha val="80000"/>
                  </a:schemeClr>
                </a:solidFill>
                <a:effectLst/>
              </a:rPr>
              <a:t> </a:t>
            </a:r>
            <a:r>
              <a:rPr lang="en-US" sz="1100" dirty="0" err="1">
                <a:solidFill>
                  <a:schemeClr val="tx1">
                    <a:alpha val="80000"/>
                  </a:schemeClr>
                </a:solidFill>
                <a:effectLst/>
              </a:rPr>
              <a:t>temprana</a:t>
            </a:r>
            <a:r>
              <a:rPr lang="en-US" sz="1100" dirty="0">
                <a:solidFill>
                  <a:schemeClr val="tx1">
                    <a:alpha val="80000"/>
                  </a:schemeClr>
                </a:solidFill>
                <a:effectLst/>
              </a:rPr>
              <a:t> de </a:t>
            </a:r>
            <a:r>
              <a:rPr lang="en-US" sz="1100" dirty="0" err="1">
                <a:solidFill>
                  <a:schemeClr val="tx1">
                    <a:alpha val="80000"/>
                  </a:schemeClr>
                </a:solidFill>
                <a:effectLst/>
              </a:rPr>
              <a:t>problemas</a:t>
            </a:r>
            <a:r>
              <a:rPr lang="en-US" sz="1100" dirty="0">
                <a:solidFill>
                  <a:schemeClr val="tx1">
                    <a:alpha val="80000"/>
                  </a:schemeClr>
                </a:solidFill>
                <a:effectLst/>
              </a:rPr>
              <a:t>. </a:t>
            </a:r>
          </a:p>
        </p:txBody>
      </p:sp>
    </p:spTree>
    <p:extLst>
      <p:ext uri="{BB962C8B-B14F-4D97-AF65-F5344CB8AC3E}">
        <p14:creationId xmlns:p14="http://schemas.microsoft.com/office/powerpoint/2010/main" val="3757836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932C648-9285-48F7-9A18-307081D0120C}"/>
              </a:ext>
            </a:extLst>
          </p:cNvPr>
          <p:cNvSpPr>
            <a:spLocks noGrp="1"/>
          </p:cNvSpPr>
          <p:nvPr>
            <p:ph type="title"/>
          </p:nvPr>
        </p:nvSpPr>
        <p:spPr>
          <a:xfrm>
            <a:off x="833002" y="365125"/>
            <a:ext cx="10520702" cy="1325563"/>
          </a:xfrm>
        </p:spPr>
        <p:txBody>
          <a:bodyPr vert="horz" lIns="91440" tIns="45720" rIns="91440" bIns="45720" rtlCol="0" anchor="ctr">
            <a:normAutofit/>
          </a:bodyPr>
          <a:lstStyle/>
          <a:p>
            <a:r>
              <a:rPr lang="en-US" b="1" kern="1200">
                <a:solidFill>
                  <a:srgbClr val="FFFFFF"/>
                </a:solidFill>
                <a:effectLst/>
                <a:latin typeface="+mj-lt"/>
                <a:ea typeface="+mj-ea"/>
                <a:cs typeface="+mj-cs"/>
              </a:rPr>
              <a:t>ACTIVIDAD SIGNIFICATIVA </a:t>
            </a:r>
            <a:endParaRPr lang="en-US" kern="1200">
              <a:solidFill>
                <a:srgbClr val="FFFFFF"/>
              </a:solidFill>
              <a:latin typeface="+mj-lt"/>
              <a:ea typeface="+mj-ea"/>
              <a:cs typeface="+mj-cs"/>
            </a:endParaRPr>
          </a:p>
        </p:txBody>
      </p:sp>
      <p:sp>
        <p:nvSpPr>
          <p:cNvPr id="4" name="TextBox 3">
            <a:extLst>
              <a:ext uri="{FF2B5EF4-FFF2-40B4-BE49-F238E27FC236}">
                <a16:creationId xmlns:a16="http://schemas.microsoft.com/office/drawing/2014/main" id="{8571BB2E-7C84-46EE-A4BB-01592D861B59}"/>
              </a:ext>
            </a:extLst>
          </p:cNvPr>
          <p:cNvSpPr txBox="1"/>
          <p:nvPr/>
        </p:nvSpPr>
        <p:spPr>
          <a:xfrm>
            <a:off x="115410" y="1411551"/>
            <a:ext cx="11913833" cy="4942966"/>
          </a:xfrm>
          <a:prstGeom prst="rect">
            <a:avLst/>
          </a:prstGeom>
        </p:spPr>
        <p:txBody>
          <a:bodyPr vert="horz" lIns="91440" tIns="45720" rIns="91440" bIns="45720" rtlCol="0">
            <a:noAutofit/>
          </a:bodyPr>
          <a:lstStyle/>
          <a:p>
            <a:pPr marR="0">
              <a:lnSpc>
                <a:spcPct val="90000"/>
              </a:lnSpc>
              <a:spcBef>
                <a:spcPts val="1000"/>
              </a:spcBef>
              <a:spcAft>
                <a:spcPts val="1000"/>
              </a:spcAft>
            </a:pPr>
            <a:r>
              <a:rPr lang="en-US" sz="1200" dirty="0">
                <a:solidFill>
                  <a:srgbClr val="FFFFFF"/>
                </a:solidFill>
                <a:effectLst/>
              </a:rPr>
              <a:t>El </a:t>
            </a:r>
            <a:r>
              <a:rPr lang="en-US" sz="1200" dirty="0" err="1">
                <a:solidFill>
                  <a:srgbClr val="FFFFFF"/>
                </a:solidFill>
                <a:effectLst/>
              </a:rPr>
              <a:t>conocimiento</a:t>
            </a:r>
            <a:r>
              <a:rPr lang="en-US" sz="1200" dirty="0">
                <a:solidFill>
                  <a:srgbClr val="FFFFFF"/>
                </a:solidFill>
                <a:effectLst/>
              </a:rPr>
              <a:t> </a:t>
            </a:r>
            <a:r>
              <a:rPr lang="en-US" sz="1200" dirty="0" err="1">
                <a:solidFill>
                  <a:srgbClr val="FFFFFF"/>
                </a:solidFill>
                <a:effectLst/>
              </a:rPr>
              <a:t>pleno</a:t>
            </a:r>
            <a:r>
              <a:rPr lang="en-US" sz="1200" dirty="0">
                <a:solidFill>
                  <a:srgbClr val="FFFFFF"/>
                </a:solidFill>
                <a:effectLst/>
              </a:rPr>
              <a:t> del plan de </a:t>
            </a:r>
            <a:r>
              <a:rPr lang="en-US" sz="1200" dirty="0" err="1">
                <a:solidFill>
                  <a:srgbClr val="FFFFFF"/>
                </a:solidFill>
                <a:effectLst/>
              </a:rPr>
              <a:t>negocio</a:t>
            </a:r>
            <a:r>
              <a:rPr lang="en-US" sz="1200" dirty="0">
                <a:solidFill>
                  <a:srgbClr val="FFFFFF"/>
                </a:solidFill>
                <a:effectLst/>
              </a:rPr>
              <a:t> y las </a:t>
            </a:r>
            <a:r>
              <a:rPr lang="en-US" sz="1200" dirty="0" err="1">
                <a:solidFill>
                  <a:srgbClr val="FFFFFF"/>
                </a:solidFill>
                <a:effectLst/>
              </a:rPr>
              <a:t>estrategias</a:t>
            </a:r>
            <a:r>
              <a:rPr lang="en-US" sz="1200" dirty="0">
                <a:solidFill>
                  <a:srgbClr val="FFFFFF"/>
                </a:solidFill>
                <a:effectLst/>
              </a:rPr>
              <a:t> </a:t>
            </a:r>
            <a:r>
              <a:rPr lang="en-US" sz="1200" dirty="0" err="1">
                <a:solidFill>
                  <a:srgbClr val="FFFFFF"/>
                </a:solidFill>
                <a:effectLst/>
              </a:rPr>
              <a:t>asociadas</a:t>
            </a:r>
            <a:r>
              <a:rPr lang="en-US" sz="1200" dirty="0">
                <a:solidFill>
                  <a:srgbClr val="FFFFFF"/>
                </a:solidFill>
                <a:effectLst/>
              </a:rPr>
              <a:t> es fundamental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ejercicio</a:t>
            </a:r>
            <a:r>
              <a:rPr lang="en-US" sz="1200" dirty="0">
                <a:solidFill>
                  <a:srgbClr val="FFFFFF"/>
                </a:solidFill>
                <a:effectLst/>
              </a:rPr>
              <a:t> de la </a:t>
            </a:r>
            <a:r>
              <a:rPr lang="en-US" sz="1200" dirty="0" err="1">
                <a:solidFill>
                  <a:srgbClr val="FFFFFF"/>
                </a:solidFill>
                <a:effectLst/>
              </a:rPr>
              <a:t>supervisión</a:t>
            </a:r>
            <a:r>
              <a:rPr lang="en-US" sz="1200" dirty="0">
                <a:solidFill>
                  <a:srgbClr val="FFFFFF"/>
                </a:solidFill>
                <a:effectLst/>
              </a:rPr>
              <a:t> </a:t>
            </a:r>
            <a:r>
              <a:rPr lang="en-US" sz="1200" dirty="0" err="1">
                <a:solidFill>
                  <a:srgbClr val="FFFFFF"/>
                </a:solidFill>
                <a:effectLst/>
              </a:rPr>
              <a:t>realizada</a:t>
            </a:r>
            <a:r>
              <a:rPr lang="en-US" sz="1200" dirty="0">
                <a:solidFill>
                  <a:srgbClr val="FFFFFF"/>
                </a:solidFill>
                <a:effectLst/>
              </a:rPr>
              <a:t> </a:t>
            </a:r>
            <a:r>
              <a:rPr lang="en-US" sz="1200" dirty="0" err="1">
                <a:solidFill>
                  <a:srgbClr val="FFFFFF"/>
                </a:solidFill>
                <a:effectLst/>
              </a:rPr>
              <a:t>por</a:t>
            </a:r>
            <a:r>
              <a:rPr lang="en-US" sz="1200" dirty="0">
                <a:solidFill>
                  <a:srgbClr val="FFFFFF"/>
                </a:solidFill>
                <a:effectLst/>
              </a:rPr>
              <a:t> la </a:t>
            </a:r>
            <a:r>
              <a:rPr lang="en-US" sz="1200" dirty="0" err="1">
                <a:solidFill>
                  <a:srgbClr val="FFFFFF"/>
                </a:solidFill>
                <a:effectLst/>
              </a:rPr>
              <a:t>Comisión</a:t>
            </a:r>
            <a:r>
              <a:rPr lang="en-US" sz="1200" dirty="0">
                <a:solidFill>
                  <a:srgbClr val="FFFFFF"/>
                </a:solidFill>
                <a:effectLst/>
              </a:rPr>
              <a:t>. Este </a:t>
            </a:r>
            <a:r>
              <a:rPr lang="en-US" sz="1200" dirty="0" err="1">
                <a:solidFill>
                  <a:srgbClr val="FFFFFF"/>
                </a:solidFill>
                <a:effectLst/>
              </a:rPr>
              <a:t>conocimiento</a:t>
            </a:r>
            <a:r>
              <a:rPr lang="en-US" sz="1200" dirty="0">
                <a:solidFill>
                  <a:srgbClr val="FFFFFF"/>
                </a:solidFill>
                <a:effectLst/>
              </a:rPr>
              <a:t>, </a:t>
            </a:r>
            <a:r>
              <a:rPr lang="en-US" sz="1200" dirty="0" err="1">
                <a:solidFill>
                  <a:srgbClr val="FFFFFF"/>
                </a:solidFill>
                <a:effectLst/>
              </a:rPr>
              <a:t>afinado</a:t>
            </a:r>
            <a:r>
              <a:rPr lang="en-US" sz="1200" dirty="0">
                <a:solidFill>
                  <a:srgbClr val="FFFFFF"/>
                </a:solidFill>
                <a:effectLst/>
              </a:rPr>
              <a:t> con un </a:t>
            </a:r>
            <a:r>
              <a:rPr lang="en-US" sz="1200" dirty="0" err="1">
                <a:solidFill>
                  <a:srgbClr val="FFFFFF"/>
                </a:solidFill>
                <a:effectLst/>
              </a:rPr>
              <a:t>entendimiento</a:t>
            </a:r>
            <a:r>
              <a:rPr lang="en-US" sz="1200" dirty="0">
                <a:solidFill>
                  <a:srgbClr val="FFFFFF"/>
                </a:solidFill>
                <a:effectLst/>
              </a:rPr>
              <a:t> de la </a:t>
            </a:r>
            <a:r>
              <a:rPr lang="en-US" sz="1200" dirty="0" err="1">
                <a:solidFill>
                  <a:srgbClr val="FFFFFF"/>
                </a:solidFill>
                <a:effectLst/>
              </a:rPr>
              <a:t>industria</a:t>
            </a:r>
            <a:r>
              <a:rPr lang="en-US" sz="1200" dirty="0">
                <a:solidFill>
                  <a:srgbClr val="FFFFFF"/>
                </a:solidFill>
                <a:effectLst/>
              </a:rPr>
              <a:t> y </a:t>
            </a:r>
            <a:r>
              <a:rPr lang="en-US" sz="1200" dirty="0" err="1">
                <a:solidFill>
                  <a:srgbClr val="FFFFFF"/>
                </a:solidFill>
                <a:effectLst/>
              </a:rPr>
              <a:t>factores</a:t>
            </a:r>
            <a:r>
              <a:rPr lang="en-US" sz="1200" dirty="0">
                <a:solidFill>
                  <a:srgbClr val="FFFFFF"/>
                </a:solidFill>
                <a:effectLst/>
              </a:rPr>
              <a:t> </a:t>
            </a:r>
            <a:r>
              <a:rPr lang="en-US" sz="1200" dirty="0" err="1">
                <a:solidFill>
                  <a:srgbClr val="FFFFFF"/>
                </a:solidFill>
                <a:effectLst/>
              </a:rPr>
              <a:t>externos</a:t>
            </a:r>
            <a:r>
              <a:rPr lang="en-US" sz="1200" dirty="0">
                <a:solidFill>
                  <a:srgbClr val="FFFFFF"/>
                </a:solidFill>
                <a:effectLst/>
              </a:rPr>
              <a:t>, se </a:t>
            </a:r>
            <a:r>
              <a:rPr lang="en-US" sz="1200" dirty="0" err="1">
                <a:solidFill>
                  <a:srgbClr val="FFFFFF"/>
                </a:solidFill>
                <a:effectLst/>
              </a:rPr>
              <a:t>materializa</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la </a:t>
            </a:r>
            <a:r>
              <a:rPr lang="en-US" sz="1200" dirty="0" err="1">
                <a:solidFill>
                  <a:srgbClr val="FFFFFF"/>
                </a:solidFill>
                <a:effectLst/>
              </a:rPr>
              <a:t>identificación</a:t>
            </a:r>
            <a:r>
              <a:rPr lang="en-US" sz="1200" dirty="0">
                <a:solidFill>
                  <a:srgbClr val="FFFFFF"/>
                </a:solidFill>
                <a:effectLst/>
              </a:rPr>
              <a:t> de las </a:t>
            </a:r>
            <a:r>
              <a:rPr lang="en-US" sz="1200" dirty="0" err="1">
                <a:solidFill>
                  <a:srgbClr val="FFFFFF"/>
                </a:solidFill>
                <a:effectLst/>
              </a:rPr>
              <a:t>actividades</a:t>
            </a:r>
            <a:r>
              <a:rPr lang="en-US" sz="1200" dirty="0">
                <a:solidFill>
                  <a:srgbClr val="FFFFFF"/>
                </a:solidFill>
                <a:effectLst/>
              </a:rPr>
              <a:t> de mayor </a:t>
            </a:r>
            <a:r>
              <a:rPr lang="en-US" sz="1200" dirty="0" err="1">
                <a:solidFill>
                  <a:srgbClr val="FFFFFF"/>
                </a:solidFill>
                <a:effectLst/>
              </a:rPr>
              <a:t>importancia</a:t>
            </a:r>
            <a:r>
              <a:rPr lang="en-US" sz="1200" dirty="0">
                <a:solidFill>
                  <a:srgbClr val="FFFFFF"/>
                </a:solidFill>
                <a:effectLst/>
              </a:rPr>
              <a:t> </a:t>
            </a:r>
            <a:r>
              <a:rPr lang="en-US" sz="1200" dirty="0" err="1">
                <a:solidFill>
                  <a:srgbClr val="FFFFFF"/>
                </a:solidFill>
                <a:effectLst/>
              </a:rPr>
              <a:t>realizadas</a:t>
            </a:r>
            <a:r>
              <a:rPr lang="en-US" sz="1200" dirty="0">
                <a:solidFill>
                  <a:srgbClr val="FFFFFF"/>
                </a:solidFill>
                <a:effectLst/>
              </a:rPr>
              <a:t> </a:t>
            </a:r>
            <a:r>
              <a:rPr lang="en-US" sz="1200" dirty="0" err="1">
                <a:solidFill>
                  <a:srgbClr val="FFFFFF"/>
                </a:solidFill>
                <a:effectLst/>
              </a:rPr>
              <a:t>por</a:t>
            </a:r>
            <a:r>
              <a:rPr lang="en-US" sz="1200" dirty="0">
                <a:solidFill>
                  <a:srgbClr val="FFFFFF"/>
                </a:solidFill>
                <a:effectLst/>
              </a:rPr>
              <a:t> la </a:t>
            </a:r>
            <a:r>
              <a:rPr lang="en-US" sz="1200" dirty="0" err="1">
                <a:solidFill>
                  <a:srgbClr val="FFFFFF"/>
                </a:solidFill>
                <a:effectLst/>
              </a:rPr>
              <a:t>institución</a:t>
            </a:r>
            <a:r>
              <a:rPr lang="en-US" sz="1200" dirty="0">
                <a:solidFill>
                  <a:srgbClr val="FFFFFF"/>
                </a:solidFill>
                <a:effectLst/>
              </a:rPr>
              <a:t> </a:t>
            </a:r>
            <a:r>
              <a:rPr lang="en-US" sz="1200" dirty="0" err="1">
                <a:solidFill>
                  <a:srgbClr val="FFFFFF"/>
                </a:solidFill>
                <a:effectLst/>
              </a:rPr>
              <a:t>supervisada</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Marco Integral de </a:t>
            </a:r>
            <a:r>
              <a:rPr lang="en-US" sz="1200" dirty="0" err="1">
                <a:solidFill>
                  <a:srgbClr val="FFFFFF"/>
                </a:solidFill>
                <a:effectLst/>
              </a:rPr>
              <a:t>Supervisión</a:t>
            </a:r>
            <a:r>
              <a:rPr lang="en-US" sz="1200" dirty="0">
                <a:solidFill>
                  <a:srgbClr val="FFFFFF"/>
                </a:solidFill>
                <a:effectLst/>
              </a:rPr>
              <a:t> </a:t>
            </a:r>
            <a:r>
              <a:rPr lang="en-US" sz="1200" dirty="0" err="1">
                <a:solidFill>
                  <a:srgbClr val="FFFFFF"/>
                </a:solidFill>
                <a:effectLst/>
              </a:rPr>
              <a:t>Basada</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Riesgos</a:t>
            </a:r>
            <a:r>
              <a:rPr lang="en-US" sz="1200" dirty="0">
                <a:solidFill>
                  <a:srgbClr val="FFFFFF"/>
                </a:solidFill>
                <a:effectLst/>
              </a:rPr>
              <a:t> </a:t>
            </a:r>
            <a:r>
              <a:rPr lang="en-US" sz="1200" dirty="0" err="1">
                <a:solidFill>
                  <a:srgbClr val="FFFFFF"/>
                </a:solidFill>
                <a:effectLst/>
              </a:rPr>
              <a:t>estas</a:t>
            </a:r>
            <a:r>
              <a:rPr lang="en-US" sz="1200" dirty="0">
                <a:solidFill>
                  <a:srgbClr val="FFFFFF"/>
                </a:solidFill>
                <a:effectLst/>
              </a:rPr>
              <a:t> </a:t>
            </a:r>
            <a:r>
              <a:rPr lang="en-US" sz="1200" dirty="0" err="1">
                <a:solidFill>
                  <a:srgbClr val="FFFFFF"/>
                </a:solidFill>
                <a:effectLst/>
              </a:rPr>
              <a:t>actividades</a:t>
            </a:r>
            <a:r>
              <a:rPr lang="en-US" sz="1200" dirty="0">
                <a:solidFill>
                  <a:srgbClr val="FFFFFF"/>
                </a:solidFill>
                <a:effectLst/>
              </a:rPr>
              <a:t> se </a:t>
            </a:r>
            <a:r>
              <a:rPr lang="en-US" sz="1200" dirty="0" err="1">
                <a:solidFill>
                  <a:srgbClr val="FFFFFF"/>
                </a:solidFill>
                <a:effectLst/>
              </a:rPr>
              <a:t>conocen</a:t>
            </a:r>
            <a:r>
              <a:rPr lang="en-US" sz="1200" dirty="0">
                <a:solidFill>
                  <a:srgbClr val="FFFFFF"/>
                </a:solidFill>
                <a:effectLst/>
              </a:rPr>
              <a:t> </a:t>
            </a:r>
            <a:r>
              <a:rPr lang="en-US" sz="1200" dirty="0" err="1">
                <a:solidFill>
                  <a:srgbClr val="FFFFFF"/>
                </a:solidFill>
                <a:effectLst/>
              </a:rPr>
              <a:t>como</a:t>
            </a:r>
            <a:r>
              <a:rPr lang="en-US" sz="1200" dirty="0">
                <a:solidFill>
                  <a:srgbClr val="FFFFFF"/>
                </a:solidFill>
                <a:effectLst/>
              </a:rPr>
              <a:t> </a:t>
            </a:r>
            <a:r>
              <a:rPr lang="en-US" sz="1200" dirty="0" err="1">
                <a:solidFill>
                  <a:srgbClr val="FFFFFF"/>
                </a:solidFill>
                <a:effectLst/>
              </a:rPr>
              <a:t>actividades</a:t>
            </a:r>
            <a:r>
              <a:rPr lang="en-US" sz="1200" dirty="0">
                <a:solidFill>
                  <a:srgbClr val="FFFFFF"/>
                </a:solidFill>
                <a:effectLst/>
              </a:rPr>
              <a:t> </a:t>
            </a:r>
            <a:r>
              <a:rPr lang="en-US" sz="1200" dirty="0" err="1">
                <a:solidFill>
                  <a:srgbClr val="FFFFFF"/>
                </a:solidFill>
                <a:effectLst/>
              </a:rPr>
              <a:t>significativas</a:t>
            </a:r>
            <a:r>
              <a:rPr lang="en-US" sz="1200" dirty="0">
                <a:solidFill>
                  <a:srgbClr val="FFFFFF"/>
                </a:solidFill>
                <a:effectLst/>
              </a:rPr>
              <a:t>. </a:t>
            </a:r>
          </a:p>
          <a:p>
            <a:pPr marR="0">
              <a:lnSpc>
                <a:spcPct val="90000"/>
              </a:lnSpc>
              <a:spcBef>
                <a:spcPts val="1000"/>
              </a:spcBef>
              <a:spcAft>
                <a:spcPts val="1000"/>
              </a:spcAft>
            </a:pPr>
            <a:r>
              <a:rPr lang="en-US" sz="1200" dirty="0">
                <a:solidFill>
                  <a:srgbClr val="FFFFFF"/>
                </a:solidFill>
                <a:effectLst/>
              </a:rPr>
              <a:t>Las </a:t>
            </a:r>
            <a:r>
              <a:rPr lang="en-US" sz="1200" dirty="0" err="1">
                <a:solidFill>
                  <a:srgbClr val="FFFFFF"/>
                </a:solidFill>
                <a:effectLst/>
              </a:rPr>
              <a:t>Actividades</a:t>
            </a:r>
            <a:r>
              <a:rPr lang="en-US" sz="1200" dirty="0">
                <a:solidFill>
                  <a:srgbClr val="FFFFFF"/>
                </a:solidFill>
                <a:effectLst/>
              </a:rPr>
              <a:t> </a:t>
            </a:r>
            <a:r>
              <a:rPr lang="en-US" sz="1200" dirty="0" err="1">
                <a:solidFill>
                  <a:srgbClr val="FFFFFF"/>
                </a:solidFill>
                <a:effectLst/>
              </a:rPr>
              <a:t>Significativas</a:t>
            </a:r>
            <a:r>
              <a:rPr lang="en-US" sz="1200" dirty="0">
                <a:solidFill>
                  <a:srgbClr val="FFFFFF"/>
                </a:solidFill>
                <a:effectLst/>
              </a:rPr>
              <a:t> son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concepto</a:t>
            </a:r>
            <a:r>
              <a:rPr lang="en-US" sz="1200" dirty="0">
                <a:solidFill>
                  <a:srgbClr val="FFFFFF"/>
                </a:solidFill>
                <a:effectLst/>
              </a:rPr>
              <a:t> fundamental </a:t>
            </a:r>
            <a:r>
              <a:rPr lang="en-US" sz="1200" dirty="0" err="1">
                <a:solidFill>
                  <a:srgbClr val="FFFFFF"/>
                </a:solidFill>
                <a:effectLst/>
              </a:rPr>
              <a:t>sobre</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cual</a:t>
            </a:r>
            <a:r>
              <a:rPr lang="en-US" sz="1200" dirty="0">
                <a:solidFill>
                  <a:srgbClr val="FFFFFF"/>
                </a:solidFill>
                <a:effectLst/>
              </a:rPr>
              <a:t> se </a:t>
            </a:r>
            <a:r>
              <a:rPr lang="en-US" sz="1200" dirty="0" err="1">
                <a:solidFill>
                  <a:srgbClr val="FFFFFF"/>
                </a:solidFill>
                <a:effectLst/>
              </a:rPr>
              <a:t>realiza</a:t>
            </a:r>
            <a:r>
              <a:rPr lang="en-US" sz="1200" dirty="0">
                <a:solidFill>
                  <a:srgbClr val="FFFFFF"/>
                </a:solidFill>
                <a:effectLst/>
              </a:rPr>
              <a:t> la </a:t>
            </a:r>
            <a:r>
              <a:rPr lang="en-US" sz="1200" dirty="0" err="1">
                <a:solidFill>
                  <a:srgbClr val="FFFFFF"/>
                </a:solidFill>
                <a:effectLst/>
              </a:rPr>
              <a:t>evaluación</a:t>
            </a:r>
            <a:r>
              <a:rPr lang="en-US" sz="1200" dirty="0">
                <a:solidFill>
                  <a:srgbClr val="FFFFFF"/>
                </a:solidFill>
                <a:effectLst/>
              </a:rPr>
              <a:t> de </a:t>
            </a:r>
            <a:r>
              <a:rPr lang="en-US" sz="1200" dirty="0" err="1">
                <a:solidFill>
                  <a:srgbClr val="FFFFFF"/>
                </a:solidFill>
                <a:effectLst/>
              </a:rPr>
              <a:t>riesgos</a:t>
            </a:r>
            <a:r>
              <a:rPr lang="en-US" sz="1200" dirty="0">
                <a:solidFill>
                  <a:srgbClr val="FFFFFF"/>
                </a:solidFill>
                <a:effectLst/>
              </a:rPr>
              <a:t>. Las </a:t>
            </a:r>
            <a:r>
              <a:rPr lang="en-US" sz="1200" dirty="0" err="1">
                <a:solidFill>
                  <a:srgbClr val="FFFFFF"/>
                </a:solidFill>
                <a:effectLst/>
              </a:rPr>
              <a:t>Actividades</a:t>
            </a:r>
            <a:r>
              <a:rPr lang="en-US" sz="1200" dirty="0">
                <a:solidFill>
                  <a:srgbClr val="FFFFFF"/>
                </a:solidFill>
                <a:effectLst/>
              </a:rPr>
              <a:t> </a:t>
            </a:r>
            <a:r>
              <a:rPr lang="en-US" sz="1200" dirty="0" err="1">
                <a:solidFill>
                  <a:srgbClr val="FFFFFF"/>
                </a:solidFill>
                <a:effectLst/>
              </a:rPr>
              <a:t>Significativas</a:t>
            </a:r>
            <a:r>
              <a:rPr lang="en-US" sz="1200" dirty="0">
                <a:solidFill>
                  <a:srgbClr val="FFFFFF"/>
                </a:solidFill>
                <a:effectLst/>
              </a:rPr>
              <a:t> </a:t>
            </a:r>
            <a:r>
              <a:rPr lang="en-US" sz="1200" dirty="0" err="1">
                <a:solidFill>
                  <a:srgbClr val="FFFFFF"/>
                </a:solidFill>
                <a:effectLst/>
              </a:rPr>
              <a:t>pueden</a:t>
            </a:r>
            <a:r>
              <a:rPr lang="en-US" sz="1200" dirty="0">
                <a:solidFill>
                  <a:srgbClr val="FFFFFF"/>
                </a:solidFill>
                <a:effectLst/>
              </a:rPr>
              <a:t> ser: </a:t>
            </a:r>
          </a:p>
          <a:p>
            <a:pPr marL="342900" marR="0" lvl="0" indent="-228600">
              <a:lnSpc>
                <a:spcPct val="90000"/>
              </a:lnSpc>
              <a:spcBef>
                <a:spcPts val="1000"/>
              </a:spcBef>
              <a:spcAft>
                <a:spcPts val="1000"/>
              </a:spcAft>
              <a:buFont typeface="Arial" panose="020B0604020202020204" pitchFamily="34" charset="0"/>
              <a:buChar char="•"/>
            </a:pPr>
            <a:r>
              <a:rPr lang="en-US" sz="1200" dirty="0" err="1">
                <a:solidFill>
                  <a:srgbClr val="FFFFFF"/>
                </a:solidFill>
                <a:effectLst/>
              </a:rPr>
              <a:t>Líneas</a:t>
            </a:r>
            <a:r>
              <a:rPr lang="en-US" sz="1200" dirty="0">
                <a:solidFill>
                  <a:srgbClr val="FFFFFF"/>
                </a:solidFill>
                <a:effectLst/>
              </a:rPr>
              <a:t> de </a:t>
            </a:r>
            <a:r>
              <a:rPr lang="en-US" sz="1200" dirty="0" err="1">
                <a:solidFill>
                  <a:srgbClr val="FFFFFF"/>
                </a:solidFill>
                <a:effectLst/>
              </a:rPr>
              <a:t>negocio</a:t>
            </a:r>
            <a:r>
              <a:rPr lang="en-US" sz="1200" dirty="0">
                <a:solidFill>
                  <a:srgbClr val="FFFFFF"/>
                </a:solidFill>
                <a:effectLst/>
              </a:rPr>
              <a:t> o </a:t>
            </a:r>
            <a:r>
              <a:rPr lang="en-US" sz="1200" dirty="0" err="1">
                <a:solidFill>
                  <a:srgbClr val="FFFFFF"/>
                </a:solidFill>
                <a:effectLst/>
              </a:rPr>
              <a:t>productos</a:t>
            </a:r>
            <a:endParaRPr lang="en-US" sz="1200" dirty="0">
              <a:solidFill>
                <a:srgbClr val="FFFFFF"/>
              </a:solidFill>
              <a:effectLst/>
            </a:endParaRPr>
          </a:p>
          <a:p>
            <a:pPr marL="342900" marR="0" lvl="0" indent="-228600">
              <a:lnSpc>
                <a:spcPct val="90000"/>
              </a:lnSpc>
              <a:spcBef>
                <a:spcPts val="1000"/>
              </a:spcBef>
              <a:spcAft>
                <a:spcPts val="1000"/>
              </a:spcAft>
              <a:buFont typeface="Arial" panose="020B0604020202020204" pitchFamily="34" charset="0"/>
              <a:buChar char="•"/>
            </a:pPr>
            <a:r>
              <a:rPr lang="en-US" sz="1200" dirty="0" err="1">
                <a:solidFill>
                  <a:srgbClr val="FFFFFF"/>
                </a:solidFill>
                <a:effectLst/>
              </a:rPr>
              <a:t>Procesos</a:t>
            </a:r>
            <a:r>
              <a:rPr lang="en-US" sz="1200" dirty="0">
                <a:solidFill>
                  <a:srgbClr val="FFFFFF"/>
                </a:solidFill>
                <a:effectLst/>
              </a:rPr>
              <a:t> </a:t>
            </a:r>
            <a:r>
              <a:rPr lang="en-US" sz="1200" dirty="0" err="1">
                <a:solidFill>
                  <a:srgbClr val="FFFFFF"/>
                </a:solidFill>
                <a:effectLst/>
              </a:rPr>
              <a:t>institucionales</a:t>
            </a:r>
            <a:r>
              <a:rPr lang="en-US" sz="1200" dirty="0">
                <a:solidFill>
                  <a:srgbClr val="FFFFFF"/>
                </a:solidFill>
                <a:effectLst/>
              </a:rPr>
              <a:t> </a:t>
            </a:r>
            <a:r>
              <a:rPr lang="en-US" sz="1200" dirty="0" err="1">
                <a:solidFill>
                  <a:srgbClr val="FFFFFF"/>
                </a:solidFill>
                <a:effectLst/>
              </a:rPr>
              <a:t>transversales</a:t>
            </a:r>
            <a:r>
              <a:rPr lang="en-US" sz="1200" dirty="0">
                <a:solidFill>
                  <a:srgbClr val="FFFFFF"/>
                </a:solidFill>
                <a:effectLst/>
              </a:rPr>
              <a:t> p. </a:t>
            </a:r>
            <a:r>
              <a:rPr lang="en-US" sz="1200" dirty="0" err="1">
                <a:solidFill>
                  <a:srgbClr val="FFFFFF"/>
                </a:solidFill>
                <a:effectLst/>
              </a:rPr>
              <a:t>ej</a:t>
            </a:r>
            <a:r>
              <a:rPr lang="en-US" sz="1200" dirty="0">
                <a:solidFill>
                  <a:srgbClr val="FFFFFF"/>
                </a:solidFill>
                <a:effectLst/>
              </a:rPr>
              <a:t>. </a:t>
            </a:r>
            <a:r>
              <a:rPr lang="en-US" sz="1200" dirty="0" err="1">
                <a:solidFill>
                  <a:srgbClr val="FFFFFF"/>
                </a:solidFill>
                <a:effectLst/>
              </a:rPr>
              <a:t>gestión</a:t>
            </a:r>
            <a:r>
              <a:rPr lang="en-US" sz="1200" dirty="0">
                <a:solidFill>
                  <a:srgbClr val="FFFFFF"/>
                </a:solidFill>
                <a:effectLst/>
              </a:rPr>
              <a:t> de </a:t>
            </a:r>
            <a:r>
              <a:rPr lang="en-US" sz="1200" dirty="0" err="1">
                <a:solidFill>
                  <a:srgbClr val="FFFFFF"/>
                </a:solidFill>
                <a:effectLst/>
              </a:rPr>
              <a:t>activos</a:t>
            </a:r>
            <a:r>
              <a:rPr lang="en-US" sz="1200" dirty="0">
                <a:solidFill>
                  <a:srgbClr val="FFFFFF"/>
                </a:solidFill>
                <a:effectLst/>
              </a:rPr>
              <a:t> y </a:t>
            </a:r>
            <a:r>
              <a:rPr lang="en-US" sz="1200" dirty="0" err="1">
                <a:solidFill>
                  <a:srgbClr val="FFFFFF"/>
                </a:solidFill>
                <a:effectLst/>
              </a:rPr>
              <a:t>pasivos</a:t>
            </a:r>
            <a:r>
              <a:rPr lang="en-US" sz="1200" dirty="0">
                <a:solidFill>
                  <a:srgbClr val="FFFFFF"/>
                </a:solidFill>
                <a:effectLst/>
              </a:rPr>
              <a:t>, </a:t>
            </a:r>
            <a:r>
              <a:rPr lang="en-US" sz="1200" dirty="0" err="1">
                <a:solidFill>
                  <a:srgbClr val="FFFFFF"/>
                </a:solidFill>
                <a:effectLst/>
              </a:rPr>
              <a:t>gestión</a:t>
            </a:r>
            <a:r>
              <a:rPr lang="en-US" sz="1200" dirty="0">
                <a:solidFill>
                  <a:srgbClr val="FFFFFF"/>
                </a:solidFill>
                <a:effectLst/>
              </a:rPr>
              <a:t> de </a:t>
            </a:r>
            <a:r>
              <a:rPr lang="en-US" sz="1200" dirty="0" err="1">
                <a:solidFill>
                  <a:srgbClr val="FFFFFF"/>
                </a:solidFill>
                <a:effectLst/>
              </a:rPr>
              <a:t>tecnología</a:t>
            </a:r>
            <a:r>
              <a:rPr lang="en-US" sz="1200" dirty="0">
                <a:solidFill>
                  <a:srgbClr val="FFFFFF"/>
                </a:solidFill>
                <a:effectLst/>
              </a:rPr>
              <a:t>, </a:t>
            </a:r>
            <a:r>
              <a:rPr lang="en-US" sz="1200" dirty="0" err="1">
                <a:solidFill>
                  <a:srgbClr val="FFFFFF"/>
                </a:solidFill>
                <a:effectLst/>
              </a:rPr>
              <a:t>prevención</a:t>
            </a:r>
            <a:r>
              <a:rPr lang="en-US" sz="1200" dirty="0">
                <a:solidFill>
                  <a:srgbClr val="FFFFFF"/>
                </a:solidFill>
                <a:effectLst/>
              </a:rPr>
              <a:t> de </a:t>
            </a:r>
            <a:r>
              <a:rPr lang="en-US" sz="1200" dirty="0" err="1">
                <a:solidFill>
                  <a:srgbClr val="FFFFFF"/>
                </a:solidFill>
                <a:effectLst/>
              </a:rPr>
              <a:t>lavado</a:t>
            </a:r>
            <a:r>
              <a:rPr lang="en-US" sz="1200" dirty="0">
                <a:solidFill>
                  <a:srgbClr val="FFFFFF"/>
                </a:solidFill>
                <a:effectLst/>
              </a:rPr>
              <a:t> de </a:t>
            </a:r>
            <a:r>
              <a:rPr lang="en-US" sz="1200" dirty="0" err="1">
                <a:solidFill>
                  <a:srgbClr val="FFFFFF"/>
                </a:solidFill>
                <a:effectLst/>
              </a:rPr>
              <a:t>activos</a:t>
            </a:r>
            <a:r>
              <a:rPr lang="en-US" sz="1200" dirty="0">
                <a:solidFill>
                  <a:srgbClr val="FFFFFF"/>
                </a:solidFill>
                <a:effectLst/>
              </a:rPr>
              <a:t> y </a:t>
            </a:r>
            <a:r>
              <a:rPr lang="en-US" sz="1200" dirty="0" err="1">
                <a:solidFill>
                  <a:srgbClr val="FFFFFF"/>
                </a:solidFill>
                <a:effectLst/>
              </a:rPr>
              <a:t>financiamiento</a:t>
            </a:r>
            <a:r>
              <a:rPr lang="en-US" sz="1200" dirty="0">
                <a:solidFill>
                  <a:srgbClr val="FFFFFF"/>
                </a:solidFill>
                <a:effectLst/>
              </a:rPr>
              <a:t> al </a:t>
            </a:r>
            <a:r>
              <a:rPr lang="en-US" sz="1200" dirty="0" err="1">
                <a:solidFill>
                  <a:srgbClr val="FFFFFF"/>
                </a:solidFill>
                <a:effectLst/>
              </a:rPr>
              <a:t>terrorismo</a:t>
            </a:r>
            <a:r>
              <a:rPr lang="en-US" sz="1200" dirty="0">
                <a:solidFill>
                  <a:srgbClr val="FFFFFF"/>
                </a:solidFill>
                <a:effectLst/>
              </a:rPr>
              <a:t>, entre </a:t>
            </a:r>
            <a:r>
              <a:rPr lang="en-US" sz="1200" dirty="0" err="1">
                <a:solidFill>
                  <a:srgbClr val="FFFFFF"/>
                </a:solidFill>
                <a:effectLst/>
              </a:rPr>
              <a:t>otros</a:t>
            </a:r>
            <a:r>
              <a:rPr lang="en-US" sz="1200" dirty="0">
                <a:solidFill>
                  <a:srgbClr val="FFFFFF"/>
                </a:solidFill>
                <a:effectLst/>
              </a:rPr>
              <a:t>; y, </a:t>
            </a:r>
          </a:p>
          <a:p>
            <a:pPr marL="342900" marR="0" lvl="0" indent="-228600">
              <a:lnSpc>
                <a:spcPct val="90000"/>
              </a:lnSpc>
              <a:spcBef>
                <a:spcPts val="1000"/>
              </a:spcBef>
              <a:spcAft>
                <a:spcPts val="1000"/>
              </a:spcAft>
              <a:buFont typeface="Arial" panose="020B0604020202020204" pitchFamily="34" charset="0"/>
              <a:buChar char="•"/>
            </a:pPr>
            <a:r>
              <a:rPr lang="en-US" sz="1200" dirty="0" err="1">
                <a:solidFill>
                  <a:srgbClr val="FFFFFF"/>
                </a:solidFill>
                <a:effectLst/>
              </a:rPr>
              <a:t>Unidades</a:t>
            </a:r>
            <a:r>
              <a:rPr lang="en-US" sz="1200" dirty="0">
                <a:solidFill>
                  <a:srgbClr val="FFFFFF"/>
                </a:solidFill>
                <a:effectLst/>
              </a:rPr>
              <a:t> de </a:t>
            </a:r>
            <a:r>
              <a:rPr lang="en-US" sz="1200" dirty="0" err="1">
                <a:solidFill>
                  <a:srgbClr val="FFFFFF"/>
                </a:solidFill>
                <a:effectLst/>
              </a:rPr>
              <a:t>negocio</a:t>
            </a:r>
            <a:r>
              <a:rPr lang="en-US" sz="1200" dirty="0">
                <a:solidFill>
                  <a:srgbClr val="FFFFFF"/>
                </a:solidFill>
                <a:effectLst/>
              </a:rPr>
              <a:t> </a:t>
            </a:r>
            <a:r>
              <a:rPr lang="en-US" sz="1200" dirty="0" err="1">
                <a:solidFill>
                  <a:srgbClr val="FFFFFF"/>
                </a:solidFill>
                <a:effectLst/>
              </a:rPr>
              <a:t>relevantes</a:t>
            </a:r>
            <a:r>
              <a:rPr lang="en-US" sz="1200" dirty="0">
                <a:solidFill>
                  <a:srgbClr val="FFFFFF"/>
                </a:solidFill>
                <a:effectLst/>
              </a:rPr>
              <a:t> p. </a:t>
            </a:r>
            <a:r>
              <a:rPr lang="en-US" sz="1200" dirty="0" err="1">
                <a:solidFill>
                  <a:srgbClr val="FFFFFF"/>
                </a:solidFill>
                <a:effectLst/>
              </a:rPr>
              <a:t>ej</a:t>
            </a:r>
            <a:r>
              <a:rPr lang="en-US" sz="1200" dirty="0">
                <a:solidFill>
                  <a:srgbClr val="FFFFFF"/>
                </a:solidFill>
                <a:effectLst/>
              </a:rPr>
              <a:t>. </a:t>
            </a:r>
            <a:r>
              <a:rPr lang="en-US" sz="1200" dirty="0" err="1">
                <a:solidFill>
                  <a:srgbClr val="FFFFFF"/>
                </a:solidFill>
                <a:effectLst/>
              </a:rPr>
              <a:t>unidad</a:t>
            </a:r>
            <a:r>
              <a:rPr lang="en-US" sz="1200" dirty="0">
                <a:solidFill>
                  <a:srgbClr val="FFFFFF"/>
                </a:solidFill>
                <a:effectLst/>
              </a:rPr>
              <a:t> </a:t>
            </a:r>
            <a:r>
              <a:rPr lang="en-US" sz="1200" dirty="0" err="1">
                <a:solidFill>
                  <a:srgbClr val="FFFFFF"/>
                </a:solidFill>
                <a:effectLst/>
              </a:rPr>
              <a:t>geográfica</a:t>
            </a:r>
            <a:r>
              <a:rPr lang="en-US" sz="1200" dirty="0">
                <a:solidFill>
                  <a:srgbClr val="FFFFFF"/>
                </a:solidFill>
                <a:effectLst/>
              </a:rPr>
              <a:t>, </a:t>
            </a:r>
            <a:r>
              <a:rPr lang="en-US" sz="1200" dirty="0" err="1">
                <a:solidFill>
                  <a:srgbClr val="FFFFFF"/>
                </a:solidFill>
                <a:effectLst/>
              </a:rPr>
              <a:t>subsidiaria</a:t>
            </a:r>
            <a:r>
              <a:rPr lang="en-US" sz="1200" dirty="0">
                <a:solidFill>
                  <a:srgbClr val="FFFFFF"/>
                </a:solidFill>
                <a:effectLst/>
              </a:rPr>
              <a:t>, entre </a:t>
            </a:r>
            <a:r>
              <a:rPr lang="en-US" sz="1200" dirty="0" err="1">
                <a:solidFill>
                  <a:srgbClr val="FFFFFF"/>
                </a:solidFill>
                <a:effectLst/>
              </a:rPr>
              <a:t>otros</a:t>
            </a:r>
            <a:r>
              <a:rPr lang="en-US" sz="1200" dirty="0">
                <a:solidFill>
                  <a:srgbClr val="FFFFFF"/>
                </a:solidFill>
                <a:effectLst/>
              </a:rPr>
              <a:t>. </a:t>
            </a:r>
          </a:p>
          <a:p>
            <a:pPr marR="0">
              <a:lnSpc>
                <a:spcPct val="90000"/>
              </a:lnSpc>
              <a:spcBef>
                <a:spcPts val="1000"/>
              </a:spcBef>
              <a:spcAft>
                <a:spcPts val="1000"/>
              </a:spcAft>
            </a:pPr>
            <a:r>
              <a:rPr lang="en-US" sz="1200" dirty="0">
                <a:solidFill>
                  <a:srgbClr val="FFFFFF"/>
                </a:solidFill>
                <a:effectLst/>
              </a:rPr>
              <a:t>Lo </a:t>
            </a:r>
            <a:r>
              <a:rPr lang="en-US" sz="1200" dirty="0" err="1">
                <a:solidFill>
                  <a:srgbClr val="FFFFFF"/>
                </a:solidFill>
                <a:effectLst/>
              </a:rPr>
              <a:t>más</a:t>
            </a:r>
            <a:r>
              <a:rPr lang="en-US" sz="1200" dirty="0">
                <a:solidFill>
                  <a:srgbClr val="FFFFFF"/>
                </a:solidFill>
                <a:effectLst/>
              </a:rPr>
              <a:t> </a:t>
            </a:r>
            <a:r>
              <a:rPr lang="en-US" sz="1200" dirty="0" err="1">
                <a:solidFill>
                  <a:srgbClr val="FFFFFF"/>
                </a:solidFill>
                <a:effectLst/>
              </a:rPr>
              <a:t>importante</a:t>
            </a:r>
            <a:r>
              <a:rPr lang="en-US" sz="1200" dirty="0">
                <a:solidFill>
                  <a:srgbClr val="FFFFFF"/>
                </a:solidFill>
                <a:effectLst/>
              </a:rPr>
              <a:t> a </a:t>
            </a:r>
            <a:r>
              <a:rPr lang="en-US" sz="1200" dirty="0" err="1">
                <a:solidFill>
                  <a:srgbClr val="FFFFFF"/>
                </a:solidFill>
                <a:effectLst/>
              </a:rPr>
              <a:t>medir</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sector </a:t>
            </a:r>
            <a:r>
              <a:rPr lang="en-US" sz="1200" dirty="0" err="1">
                <a:solidFill>
                  <a:srgbClr val="FFFFFF"/>
                </a:solidFill>
                <a:effectLst/>
              </a:rPr>
              <a:t>financiero</a:t>
            </a:r>
            <a:r>
              <a:rPr lang="en-US" sz="1200" dirty="0">
                <a:solidFill>
                  <a:srgbClr val="FFFFFF"/>
                </a:solidFill>
                <a:effectLst/>
              </a:rPr>
              <a:t>:</a:t>
            </a:r>
          </a:p>
          <a:p>
            <a:pPr marL="342900" marR="0" lvl="0" indent="-228600">
              <a:lnSpc>
                <a:spcPct val="90000"/>
              </a:lnSpc>
              <a:spcBef>
                <a:spcPts val="1000"/>
              </a:spcBef>
              <a:spcAft>
                <a:spcPts val="1000"/>
              </a:spcAft>
              <a:buFont typeface="Arial" panose="020B0604020202020204" pitchFamily="34" charset="0"/>
              <a:buChar char="•"/>
            </a:pPr>
            <a:r>
              <a:rPr lang="en-US" sz="1200" b="1" dirty="0">
                <a:solidFill>
                  <a:srgbClr val="FFFFFF"/>
                </a:solidFill>
                <a:effectLst/>
              </a:rPr>
              <a:t>Capital: </a:t>
            </a:r>
            <a:r>
              <a:rPr lang="en-US" sz="1200" dirty="0">
                <a:solidFill>
                  <a:srgbClr val="FFFFFF"/>
                </a:solidFill>
                <a:effectLst/>
              </a:rPr>
              <a:t>El capital protege a las </a:t>
            </a:r>
            <a:r>
              <a:rPr lang="en-US" sz="1200" dirty="0" err="1">
                <a:solidFill>
                  <a:srgbClr val="FFFFFF"/>
                </a:solidFill>
                <a:effectLst/>
              </a:rPr>
              <a:t>instituciones</a:t>
            </a:r>
            <a:r>
              <a:rPr lang="en-US" sz="1200" dirty="0">
                <a:solidFill>
                  <a:srgbClr val="FFFFFF"/>
                </a:solidFill>
                <a:effectLst/>
              </a:rPr>
              <a:t> </a:t>
            </a:r>
            <a:r>
              <a:rPr lang="en-US" sz="1200" dirty="0" err="1">
                <a:solidFill>
                  <a:srgbClr val="FFFFFF"/>
                </a:solidFill>
                <a:effectLst/>
              </a:rPr>
              <a:t>supervisadas</a:t>
            </a:r>
            <a:r>
              <a:rPr lang="en-US" sz="1200" dirty="0">
                <a:solidFill>
                  <a:srgbClr val="FFFFFF"/>
                </a:solidFill>
                <a:effectLst/>
              </a:rPr>
              <a:t> de </a:t>
            </a:r>
            <a:r>
              <a:rPr lang="en-US" sz="1200" dirty="0" err="1">
                <a:solidFill>
                  <a:srgbClr val="FFFFFF"/>
                </a:solidFill>
                <a:effectLst/>
              </a:rPr>
              <a:t>pérdidas</a:t>
            </a:r>
            <a:r>
              <a:rPr lang="en-US" sz="1200" dirty="0">
                <a:solidFill>
                  <a:srgbClr val="FFFFFF"/>
                </a:solidFill>
                <a:effectLst/>
              </a:rPr>
              <a:t> no </a:t>
            </a:r>
            <a:r>
              <a:rPr lang="en-US" sz="1200" dirty="0" err="1">
                <a:solidFill>
                  <a:srgbClr val="FFFFFF"/>
                </a:solidFill>
                <a:effectLst/>
              </a:rPr>
              <a:t>esperadas</a:t>
            </a:r>
            <a:r>
              <a:rPr lang="en-US" sz="1200" dirty="0">
                <a:solidFill>
                  <a:srgbClr val="FFFFFF"/>
                </a:solidFill>
                <a:effectLst/>
              </a:rPr>
              <a:t>; es un </a:t>
            </a:r>
            <a:r>
              <a:rPr lang="en-US" sz="1200" dirty="0" err="1">
                <a:solidFill>
                  <a:srgbClr val="FFFFFF"/>
                </a:solidFill>
                <a:effectLst/>
              </a:rPr>
              <a:t>elemento</a:t>
            </a:r>
            <a:r>
              <a:rPr lang="en-US" sz="1200" dirty="0">
                <a:solidFill>
                  <a:srgbClr val="FFFFFF"/>
                </a:solidFill>
                <a:effectLst/>
              </a:rPr>
              <a:t> indispensable para la </a:t>
            </a:r>
            <a:r>
              <a:rPr lang="en-US" sz="1200" dirty="0" err="1">
                <a:solidFill>
                  <a:srgbClr val="FFFFFF"/>
                </a:solidFill>
                <a:effectLst/>
              </a:rPr>
              <a:t>estabilidad</a:t>
            </a:r>
            <a:r>
              <a:rPr lang="en-US" sz="1200" dirty="0">
                <a:solidFill>
                  <a:srgbClr val="FFFFFF"/>
                </a:solidFill>
                <a:effectLst/>
              </a:rPr>
              <a:t> y </a:t>
            </a:r>
            <a:r>
              <a:rPr lang="en-US" sz="1200" dirty="0" err="1">
                <a:solidFill>
                  <a:srgbClr val="FFFFFF"/>
                </a:solidFill>
                <a:effectLst/>
              </a:rPr>
              <a:t>solvencia</a:t>
            </a:r>
            <a:r>
              <a:rPr lang="en-US" sz="1200" dirty="0">
                <a:solidFill>
                  <a:srgbClr val="FFFFFF"/>
                </a:solidFill>
                <a:effectLst/>
              </a:rPr>
              <a:t> de las </a:t>
            </a:r>
            <a:r>
              <a:rPr lang="en-US" sz="1200" dirty="0" err="1">
                <a:solidFill>
                  <a:srgbClr val="FFFFFF"/>
                </a:solidFill>
                <a:effectLst/>
              </a:rPr>
              <a:t>instituciones</a:t>
            </a:r>
            <a:r>
              <a:rPr lang="en-US" sz="1200" dirty="0">
                <a:solidFill>
                  <a:srgbClr val="FFFFFF"/>
                </a:solidFill>
                <a:effectLst/>
              </a:rPr>
              <a:t> </a:t>
            </a:r>
            <a:r>
              <a:rPr lang="en-US" sz="1200" dirty="0" err="1">
                <a:solidFill>
                  <a:srgbClr val="FFFFFF"/>
                </a:solidFill>
                <a:effectLst/>
              </a:rPr>
              <a:t>supervisadas</a:t>
            </a:r>
            <a:r>
              <a:rPr lang="en-US" sz="1200" dirty="0">
                <a:solidFill>
                  <a:srgbClr val="FFFFFF"/>
                </a:solidFill>
                <a:effectLst/>
              </a:rPr>
              <a:t>. La </a:t>
            </a:r>
            <a:r>
              <a:rPr lang="en-US" sz="1200" dirty="0" err="1">
                <a:solidFill>
                  <a:srgbClr val="FFFFFF"/>
                </a:solidFill>
                <a:effectLst/>
              </a:rPr>
              <a:t>Comisión</a:t>
            </a:r>
            <a:r>
              <a:rPr lang="en-US" sz="1200" dirty="0">
                <a:solidFill>
                  <a:srgbClr val="FFFFFF"/>
                </a:solidFill>
                <a:effectLst/>
              </a:rPr>
              <a:t> </a:t>
            </a:r>
            <a:r>
              <a:rPr lang="en-US" sz="1200" dirty="0" err="1">
                <a:solidFill>
                  <a:srgbClr val="FFFFFF"/>
                </a:solidFill>
                <a:effectLst/>
              </a:rPr>
              <a:t>evalúa</a:t>
            </a:r>
            <a:r>
              <a:rPr lang="en-US" sz="1200" dirty="0">
                <a:solidFill>
                  <a:srgbClr val="FFFFFF"/>
                </a:solidFill>
                <a:effectLst/>
              </a:rPr>
              <a:t> </a:t>
            </a:r>
            <a:r>
              <a:rPr lang="en-US" sz="1200" dirty="0" err="1">
                <a:solidFill>
                  <a:srgbClr val="FFFFFF"/>
                </a:solidFill>
                <a:effectLst/>
              </a:rPr>
              <a:t>su</a:t>
            </a:r>
            <a:r>
              <a:rPr lang="en-US" sz="1200" dirty="0">
                <a:solidFill>
                  <a:srgbClr val="FFFFFF"/>
                </a:solidFill>
                <a:effectLst/>
              </a:rPr>
              <a:t> </a:t>
            </a:r>
            <a:r>
              <a:rPr lang="en-US" sz="1200" dirty="0" err="1">
                <a:solidFill>
                  <a:srgbClr val="FFFFFF"/>
                </a:solidFill>
                <a:effectLst/>
              </a:rPr>
              <a:t>cantidad</a:t>
            </a:r>
            <a:r>
              <a:rPr lang="en-US" sz="1200" dirty="0">
                <a:solidFill>
                  <a:srgbClr val="FFFFFF"/>
                </a:solidFill>
                <a:effectLst/>
              </a:rPr>
              <a:t> y </a:t>
            </a:r>
            <a:r>
              <a:rPr lang="en-US" sz="1200" dirty="0" err="1">
                <a:solidFill>
                  <a:srgbClr val="FFFFFF"/>
                </a:solidFill>
                <a:effectLst/>
              </a:rPr>
              <a:t>calidad</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relación</a:t>
            </a:r>
            <a:r>
              <a:rPr lang="en-US" sz="1200" dirty="0">
                <a:solidFill>
                  <a:srgbClr val="FFFFFF"/>
                </a:solidFill>
                <a:effectLst/>
              </a:rPr>
              <a:t> con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Riesgo</a:t>
            </a:r>
            <a:r>
              <a:rPr lang="en-US" sz="1200" dirty="0">
                <a:solidFill>
                  <a:srgbClr val="FFFFFF"/>
                </a:solidFill>
                <a:effectLst/>
              </a:rPr>
              <a:t> Neto Total; se </a:t>
            </a:r>
            <a:r>
              <a:rPr lang="en-US" sz="1200" dirty="0" err="1">
                <a:solidFill>
                  <a:srgbClr val="FFFFFF"/>
                </a:solidFill>
                <a:effectLst/>
              </a:rPr>
              <a:t>incluyen</a:t>
            </a:r>
            <a:r>
              <a:rPr lang="en-US" sz="1200" dirty="0">
                <a:solidFill>
                  <a:srgbClr val="FFFFFF"/>
                </a:solidFill>
                <a:effectLst/>
              </a:rPr>
              <a:t> </a:t>
            </a:r>
            <a:r>
              <a:rPr lang="en-US" sz="1200" dirty="0" err="1">
                <a:solidFill>
                  <a:srgbClr val="FFFFFF"/>
                </a:solidFill>
                <a:effectLst/>
              </a:rPr>
              <a:t>consideraciones</a:t>
            </a:r>
            <a:r>
              <a:rPr lang="en-US" sz="1200" dirty="0">
                <a:solidFill>
                  <a:srgbClr val="FFFFFF"/>
                </a:solidFill>
                <a:effectLst/>
              </a:rPr>
              <a:t> </a:t>
            </a:r>
            <a:r>
              <a:rPr lang="en-US" sz="1200" dirty="0" err="1">
                <a:solidFill>
                  <a:srgbClr val="FFFFFF"/>
                </a:solidFill>
                <a:effectLst/>
              </a:rPr>
              <a:t>actuales</a:t>
            </a:r>
            <a:r>
              <a:rPr lang="en-US" sz="1200" dirty="0">
                <a:solidFill>
                  <a:srgbClr val="FFFFFF"/>
                </a:solidFill>
                <a:effectLst/>
              </a:rPr>
              <a:t> y </a:t>
            </a:r>
            <a:r>
              <a:rPr lang="en-US" sz="1200" dirty="0" err="1">
                <a:solidFill>
                  <a:srgbClr val="FFFFFF"/>
                </a:solidFill>
                <a:effectLst/>
              </a:rPr>
              <a:t>prospectivas</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condiciones</a:t>
            </a:r>
            <a:r>
              <a:rPr lang="en-US" sz="1200" dirty="0">
                <a:solidFill>
                  <a:srgbClr val="FFFFFF"/>
                </a:solidFill>
                <a:effectLst/>
              </a:rPr>
              <a:t> </a:t>
            </a:r>
            <a:r>
              <a:rPr lang="en-US" sz="1200" dirty="0" err="1">
                <a:solidFill>
                  <a:srgbClr val="FFFFFF"/>
                </a:solidFill>
                <a:effectLst/>
              </a:rPr>
              <a:t>normales</a:t>
            </a:r>
            <a:r>
              <a:rPr lang="en-US" sz="1200" dirty="0">
                <a:solidFill>
                  <a:srgbClr val="FFFFFF"/>
                </a:solidFill>
                <a:effectLst/>
              </a:rPr>
              <a:t> y </a:t>
            </a:r>
            <a:r>
              <a:rPr lang="en-US" sz="1200" dirty="0" err="1">
                <a:solidFill>
                  <a:srgbClr val="FFFFFF"/>
                </a:solidFill>
                <a:effectLst/>
              </a:rPr>
              <a:t>estresadas</a:t>
            </a:r>
            <a:r>
              <a:rPr lang="en-US" sz="1200" dirty="0">
                <a:solidFill>
                  <a:srgbClr val="FFFFFF"/>
                </a:solidFill>
                <a:effectLst/>
              </a:rPr>
              <a:t>. </a:t>
            </a:r>
          </a:p>
          <a:p>
            <a:pPr marL="342900" marR="0" lvl="0" indent="-228600">
              <a:lnSpc>
                <a:spcPct val="90000"/>
              </a:lnSpc>
              <a:spcBef>
                <a:spcPts val="1000"/>
              </a:spcBef>
              <a:spcAft>
                <a:spcPts val="1000"/>
              </a:spcAft>
              <a:buFont typeface="Arial" panose="020B0604020202020204" pitchFamily="34" charset="0"/>
              <a:buChar char="•"/>
            </a:pPr>
            <a:r>
              <a:rPr lang="en-US" sz="1200" b="1" dirty="0" err="1">
                <a:solidFill>
                  <a:srgbClr val="FFFFFF"/>
                </a:solidFill>
                <a:effectLst/>
              </a:rPr>
              <a:t>Rentabilidad</a:t>
            </a:r>
            <a:r>
              <a:rPr lang="en-US" sz="1200" b="1" dirty="0">
                <a:solidFill>
                  <a:srgbClr val="FFFFFF"/>
                </a:solidFill>
                <a:effectLst/>
              </a:rPr>
              <a:t>:</a:t>
            </a:r>
            <a:r>
              <a:rPr lang="en-US" sz="1200" dirty="0">
                <a:solidFill>
                  <a:srgbClr val="FFFFFF"/>
                </a:solidFill>
                <a:effectLst/>
              </a:rPr>
              <a:t> La </a:t>
            </a:r>
            <a:r>
              <a:rPr lang="en-US" sz="1200" dirty="0" err="1">
                <a:solidFill>
                  <a:srgbClr val="FFFFFF"/>
                </a:solidFill>
                <a:effectLst/>
              </a:rPr>
              <a:t>rentabilidad</a:t>
            </a:r>
            <a:r>
              <a:rPr lang="en-US" sz="1200" dirty="0">
                <a:solidFill>
                  <a:srgbClr val="FFFFFF"/>
                </a:solidFill>
                <a:effectLst/>
              </a:rPr>
              <a:t> es uno de </a:t>
            </a:r>
            <a:r>
              <a:rPr lang="en-US" sz="1200" dirty="0" err="1">
                <a:solidFill>
                  <a:srgbClr val="FFFFFF"/>
                </a:solidFill>
                <a:effectLst/>
              </a:rPr>
              <a:t>los</a:t>
            </a:r>
            <a:r>
              <a:rPr lang="en-US" sz="1200" dirty="0">
                <a:solidFill>
                  <a:srgbClr val="FFFFFF"/>
                </a:solidFill>
                <a:effectLst/>
              </a:rPr>
              <a:t> </a:t>
            </a:r>
            <a:r>
              <a:rPr lang="en-US" sz="1200" dirty="0" err="1">
                <a:solidFill>
                  <a:srgbClr val="FFFFFF"/>
                </a:solidFill>
                <a:effectLst/>
              </a:rPr>
              <a:t>factores</a:t>
            </a:r>
            <a:r>
              <a:rPr lang="en-US" sz="1200" dirty="0">
                <a:solidFill>
                  <a:srgbClr val="FFFFFF"/>
                </a:solidFill>
                <a:effectLst/>
              </a:rPr>
              <a:t> </a:t>
            </a:r>
            <a:r>
              <a:rPr lang="en-US" sz="1200" dirty="0" err="1">
                <a:solidFill>
                  <a:srgbClr val="FFFFFF"/>
                </a:solidFill>
                <a:effectLst/>
              </a:rPr>
              <a:t>determinantes</a:t>
            </a:r>
            <a:r>
              <a:rPr lang="en-US" sz="1200" dirty="0">
                <a:solidFill>
                  <a:srgbClr val="FFFFFF"/>
                </a:solidFill>
                <a:effectLst/>
              </a:rPr>
              <a:t> de la </a:t>
            </a:r>
            <a:r>
              <a:rPr lang="en-US" sz="1200" dirty="0" err="1">
                <a:solidFill>
                  <a:srgbClr val="FFFFFF"/>
                </a:solidFill>
                <a:effectLst/>
              </a:rPr>
              <a:t>estabilidad</a:t>
            </a:r>
            <a:r>
              <a:rPr lang="en-US" sz="1200" dirty="0">
                <a:solidFill>
                  <a:srgbClr val="FFFFFF"/>
                </a:solidFill>
                <a:effectLst/>
              </a:rPr>
              <a:t> y </a:t>
            </a:r>
            <a:r>
              <a:rPr lang="en-US" sz="1200" dirty="0" err="1">
                <a:solidFill>
                  <a:srgbClr val="FFFFFF"/>
                </a:solidFill>
                <a:effectLst/>
              </a:rPr>
              <a:t>viabilidad</a:t>
            </a:r>
            <a:r>
              <a:rPr lang="en-US" sz="1200" dirty="0">
                <a:solidFill>
                  <a:srgbClr val="FFFFFF"/>
                </a:solidFill>
                <a:effectLst/>
              </a:rPr>
              <a:t> de largo </a:t>
            </a:r>
            <a:r>
              <a:rPr lang="en-US" sz="1200" dirty="0" err="1">
                <a:solidFill>
                  <a:srgbClr val="FFFFFF"/>
                </a:solidFill>
                <a:effectLst/>
              </a:rPr>
              <a:t>plazo</a:t>
            </a:r>
            <a:r>
              <a:rPr lang="en-US" sz="1200" dirty="0">
                <a:solidFill>
                  <a:srgbClr val="FFFFFF"/>
                </a:solidFill>
                <a:effectLst/>
              </a:rPr>
              <a:t> de las </a:t>
            </a:r>
            <a:r>
              <a:rPr lang="en-US" sz="1200" dirty="0" err="1">
                <a:solidFill>
                  <a:srgbClr val="FFFFFF"/>
                </a:solidFill>
                <a:effectLst/>
              </a:rPr>
              <a:t>instituciones</a:t>
            </a:r>
            <a:r>
              <a:rPr lang="en-US" sz="1200" dirty="0">
                <a:solidFill>
                  <a:srgbClr val="FFFFFF"/>
                </a:solidFill>
                <a:effectLst/>
              </a:rPr>
              <a:t> </a:t>
            </a:r>
            <a:r>
              <a:rPr lang="en-US" sz="1200" dirty="0" err="1">
                <a:solidFill>
                  <a:srgbClr val="FFFFFF"/>
                </a:solidFill>
                <a:effectLst/>
              </a:rPr>
              <a:t>supervisadas</a:t>
            </a:r>
            <a:r>
              <a:rPr lang="en-US" sz="1200" dirty="0">
                <a:solidFill>
                  <a:srgbClr val="FFFFFF"/>
                </a:solidFill>
                <a:effectLst/>
              </a:rPr>
              <a:t>. A </a:t>
            </a:r>
            <a:r>
              <a:rPr lang="en-US" sz="1200" dirty="0" err="1">
                <a:solidFill>
                  <a:srgbClr val="FFFFFF"/>
                </a:solidFill>
                <a:effectLst/>
              </a:rPr>
              <a:t>través</a:t>
            </a:r>
            <a:r>
              <a:rPr lang="en-US" sz="1200" dirty="0">
                <a:solidFill>
                  <a:srgbClr val="FFFFFF"/>
                </a:solidFill>
                <a:effectLst/>
              </a:rPr>
              <a:t> de </a:t>
            </a:r>
            <a:r>
              <a:rPr lang="en-US" sz="1200" dirty="0" err="1">
                <a:solidFill>
                  <a:srgbClr val="FFFFFF"/>
                </a:solidFill>
                <a:effectLst/>
              </a:rPr>
              <a:t>ella</a:t>
            </a:r>
            <a:r>
              <a:rPr lang="en-US" sz="1200" dirty="0">
                <a:solidFill>
                  <a:srgbClr val="FFFFFF"/>
                </a:solidFill>
                <a:effectLst/>
              </a:rPr>
              <a:t> se </a:t>
            </a:r>
            <a:r>
              <a:rPr lang="en-US" sz="1200" dirty="0" err="1">
                <a:solidFill>
                  <a:srgbClr val="FFFFFF"/>
                </a:solidFill>
                <a:effectLst/>
              </a:rPr>
              <a:t>producen</a:t>
            </a:r>
            <a:r>
              <a:rPr lang="en-US" sz="1200" dirty="0">
                <a:solidFill>
                  <a:srgbClr val="FFFFFF"/>
                </a:solidFill>
                <a:effectLst/>
              </a:rPr>
              <a:t> </a:t>
            </a:r>
            <a:r>
              <a:rPr lang="en-US" sz="1200" dirty="0" err="1">
                <a:solidFill>
                  <a:srgbClr val="FFFFFF"/>
                </a:solidFill>
                <a:effectLst/>
              </a:rPr>
              <a:t>recursos</a:t>
            </a:r>
            <a:r>
              <a:rPr lang="en-US" sz="1200" dirty="0">
                <a:solidFill>
                  <a:srgbClr val="FFFFFF"/>
                </a:solidFill>
                <a:effectLst/>
              </a:rPr>
              <a:t> para absorber </a:t>
            </a:r>
            <a:r>
              <a:rPr lang="en-US" sz="1200" dirty="0" err="1">
                <a:solidFill>
                  <a:srgbClr val="FFFFFF"/>
                </a:solidFill>
                <a:effectLst/>
              </a:rPr>
              <a:t>perdidas</a:t>
            </a:r>
            <a:r>
              <a:rPr lang="en-US" sz="1200" dirty="0">
                <a:solidFill>
                  <a:srgbClr val="FFFFFF"/>
                </a:solidFill>
                <a:effectLst/>
              </a:rPr>
              <a:t> </a:t>
            </a:r>
            <a:r>
              <a:rPr lang="en-US" sz="1200" dirty="0" err="1">
                <a:solidFill>
                  <a:srgbClr val="FFFFFF"/>
                </a:solidFill>
                <a:effectLst/>
              </a:rPr>
              <a:t>esperadas</a:t>
            </a:r>
            <a:r>
              <a:rPr lang="en-US" sz="1200" dirty="0">
                <a:solidFill>
                  <a:srgbClr val="FFFFFF"/>
                </a:solidFill>
                <a:effectLst/>
              </a:rPr>
              <a:t>, </a:t>
            </a:r>
            <a:r>
              <a:rPr lang="en-US" sz="1200" dirty="0" err="1">
                <a:solidFill>
                  <a:srgbClr val="FFFFFF"/>
                </a:solidFill>
                <a:effectLst/>
              </a:rPr>
              <a:t>durante</a:t>
            </a:r>
            <a:r>
              <a:rPr lang="en-US" sz="1200" dirty="0">
                <a:solidFill>
                  <a:srgbClr val="FFFFFF"/>
                </a:solidFill>
                <a:effectLst/>
              </a:rPr>
              <a:t> un </a:t>
            </a:r>
            <a:r>
              <a:rPr lang="en-US" sz="1200" dirty="0" err="1">
                <a:solidFill>
                  <a:srgbClr val="FFFFFF"/>
                </a:solidFill>
                <a:effectLst/>
              </a:rPr>
              <a:t>periodo</a:t>
            </a:r>
            <a:r>
              <a:rPr lang="en-US" sz="1200" dirty="0">
                <a:solidFill>
                  <a:srgbClr val="FFFFFF"/>
                </a:solidFill>
                <a:effectLst/>
              </a:rPr>
              <a:t> </a:t>
            </a:r>
            <a:r>
              <a:rPr lang="en-US" sz="1200" dirty="0" err="1">
                <a:solidFill>
                  <a:srgbClr val="FFFFFF"/>
                </a:solidFill>
                <a:effectLst/>
              </a:rPr>
              <a:t>determinado</a:t>
            </a:r>
            <a:r>
              <a:rPr lang="en-US" sz="1200" dirty="0">
                <a:solidFill>
                  <a:srgbClr val="FFFFFF"/>
                </a:solidFill>
                <a:effectLst/>
              </a:rPr>
              <a:t>. Al </a:t>
            </a:r>
            <a:r>
              <a:rPr lang="en-US" sz="1200" dirty="0" err="1">
                <a:solidFill>
                  <a:srgbClr val="FFFFFF"/>
                </a:solidFill>
                <a:effectLst/>
              </a:rPr>
              <a:t>mismo</a:t>
            </a:r>
            <a:r>
              <a:rPr lang="en-US" sz="1200" dirty="0">
                <a:solidFill>
                  <a:srgbClr val="FFFFFF"/>
                </a:solidFill>
                <a:effectLst/>
              </a:rPr>
              <a:t> </a:t>
            </a:r>
            <a:r>
              <a:rPr lang="en-US" sz="1200" dirty="0" err="1">
                <a:solidFill>
                  <a:srgbClr val="FFFFFF"/>
                </a:solidFill>
                <a:effectLst/>
              </a:rPr>
              <a:t>tiempo</a:t>
            </a:r>
            <a:r>
              <a:rPr lang="en-US" sz="1200" dirty="0">
                <a:solidFill>
                  <a:srgbClr val="FFFFFF"/>
                </a:solidFill>
                <a:effectLst/>
              </a:rPr>
              <a:t>, </a:t>
            </a:r>
            <a:r>
              <a:rPr lang="en-US" sz="1200" dirty="0" err="1">
                <a:solidFill>
                  <a:srgbClr val="FFFFFF"/>
                </a:solidFill>
                <a:effectLst/>
              </a:rPr>
              <a:t>brindan</a:t>
            </a:r>
            <a:r>
              <a:rPr lang="en-US" sz="1200" dirty="0">
                <a:solidFill>
                  <a:srgbClr val="FFFFFF"/>
                </a:solidFill>
                <a:effectLst/>
              </a:rPr>
              <a:t> </a:t>
            </a:r>
            <a:r>
              <a:rPr lang="en-US" sz="1200" dirty="0" err="1">
                <a:solidFill>
                  <a:srgbClr val="FFFFFF"/>
                </a:solidFill>
                <a:effectLst/>
              </a:rPr>
              <a:t>soporte</a:t>
            </a:r>
            <a:r>
              <a:rPr lang="en-US" sz="1200" dirty="0">
                <a:solidFill>
                  <a:srgbClr val="FFFFFF"/>
                </a:solidFill>
                <a:effectLst/>
              </a:rPr>
              <a:t> </a:t>
            </a:r>
            <a:r>
              <a:rPr lang="en-US" sz="1200" dirty="0" err="1">
                <a:solidFill>
                  <a:srgbClr val="FFFFFF"/>
                </a:solidFill>
                <a:effectLst/>
              </a:rPr>
              <a:t>financiero</a:t>
            </a:r>
            <a:r>
              <a:rPr lang="en-US" sz="1200" dirty="0">
                <a:solidFill>
                  <a:srgbClr val="FFFFFF"/>
                </a:solidFill>
                <a:effectLst/>
              </a:rPr>
              <a:t> a </a:t>
            </a:r>
            <a:r>
              <a:rPr lang="en-US" sz="1200" dirty="0" err="1">
                <a:solidFill>
                  <a:srgbClr val="FFFFFF"/>
                </a:solidFill>
                <a:effectLst/>
              </a:rPr>
              <a:t>través</a:t>
            </a:r>
            <a:r>
              <a:rPr lang="en-US" sz="1200" dirty="0">
                <a:solidFill>
                  <a:srgbClr val="FFFFFF"/>
                </a:solidFill>
                <a:effectLst/>
              </a:rPr>
              <a:t> de la </a:t>
            </a:r>
            <a:r>
              <a:rPr lang="en-US" sz="1200" dirty="0" err="1">
                <a:solidFill>
                  <a:srgbClr val="FFFFFF"/>
                </a:solidFill>
                <a:effectLst/>
              </a:rPr>
              <a:t>capacidad</a:t>
            </a:r>
            <a:r>
              <a:rPr lang="en-US" sz="1200" dirty="0">
                <a:solidFill>
                  <a:srgbClr val="FFFFFF"/>
                </a:solidFill>
                <a:effectLst/>
              </a:rPr>
              <a:t> de </a:t>
            </a:r>
            <a:r>
              <a:rPr lang="en-US" sz="1200" dirty="0" err="1">
                <a:solidFill>
                  <a:srgbClr val="FFFFFF"/>
                </a:solidFill>
                <a:effectLst/>
              </a:rPr>
              <a:t>generación</a:t>
            </a:r>
            <a:r>
              <a:rPr lang="en-US" sz="1200" dirty="0">
                <a:solidFill>
                  <a:srgbClr val="FFFFFF"/>
                </a:solidFill>
                <a:effectLst/>
              </a:rPr>
              <a:t> interna de capital, </a:t>
            </a:r>
            <a:r>
              <a:rPr lang="en-US" sz="1200" dirty="0" err="1">
                <a:solidFill>
                  <a:srgbClr val="FFFFFF"/>
                </a:solidFill>
                <a:effectLst/>
              </a:rPr>
              <a:t>así</a:t>
            </a:r>
            <a:r>
              <a:rPr lang="en-US" sz="1200" dirty="0">
                <a:solidFill>
                  <a:srgbClr val="FFFFFF"/>
                </a:solidFill>
                <a:effectLst/>
              </a:rPr>
              <a:t>́ </a:t>
            </a:r>
            <a:r>
              <a:rPr lang="en-US" sz="1200" dirty="0" err="1">
                <a:solidFill>
                  <a:srgbClr val="FFFFFF"/>
                </a:solidFill>
                <a:effectLst/>
              </a:rPr>
              <a:t>como</a:t>
            </a:r>
            <a:r>
              <a:rPr lang="en-US" sz="1200" dirty="0">
                <a:solidFill>
                  <a:srgbClr val="FFFFFF"/>
                </a:solidFill>
                <a:effectLst/>
              </a:rPr>
              <a:t> la </a:t>
            </a:r>
            <a:r>
              <a:rPr lang="en-US" sz="1200" dirty="0" err="1">
                <a:solidFill>
                  <a:srgbClr val="FFFFFF"/>
                </a:solidFill>
                <a:effectLst/>
              </a:rPr>
              <a:t>habilidad</a:t>
            </a:r>
            <a:r>
              <a:rPr lang="en-US" sz="1200" dirty="0">
                <a:solidFill>
                  <a:srgbClr val="FFFFFF"/>
                </a:solidFill>
                <a:effectLst/>
              </a:rPr>
              <a:t> de acceder a capital </a:t>
            </a:r>
            <a:r>
              <a:rPr lang="en-US" sz="1200" dirty="0" err="1">
                <a:solidFill>
                  <a:srgbClr val="FFFFFF"/>
                </a:solidFill>
                <a:effectLst/>
              </a:rPr>
              <a:t>externo</a:t>
            </a:r>
            <a:r>
              <a:rPr lang="en-US" sz="1200" dirty="0">
                <a:solidFill>
                  <a:srgbClr val="FFFFFF"/>
                </a:solidFill>
                <a:effectLst/>
              </a:rPr>
              <a:t>. </a:t>
            </a:r>
          </a:p>
          <a:p>
            <a:pPr marL="342900" marR="0" lvl="0" indent="-228600">
              <a:lnSpc>
                <a:spcPct val="90000"/>
              </a:lnSpc>
              <a:spcBef>
                <a:spcPts val="1000"/>
              </a:spcBef>
              <a:spcAft>
                <a:spcPts val="1000"/>
              </a:spcAft>
              <a:buFont typeface="Arial" panose="020B0604020202020204" pitchFamily="34" charset="0"/>
              <a:buChar char="•"/>
            </a:pPr>
            <a:r>
              <a:rPr lang="en-US" sz="1200" b="1" dirty="0" err="1">
                <a:solidFill>
                  <a:srgbClr val="FFFFFF"/>
                </a:solidFill>
                <a:effectLst/>
              </a:rPr>
              <a:t>Liquidez</a:t>
            </a:r>
            <a:r>
              <a:rPr lang="en-US" sz="1200" b="1" dirty="0">
                <a:solidFill>
                  <a:srgbClr val="FFFFFF"/>
                </a:solidFill>
                <a:effectLst/>
              </a:rPr>
              <a:t> </a:t>
            </a:r>
            <a:r>
              <a:rPr lang="en-US" sz="1200" dirty="0">
                <a:solidFill>
                  <a:srgbClr val="FFFFFF"/>
                </a:solidFill>
                <a:effectLst/>
              </a:rPr>
              <a:t>La </a:t>
            </a:r>
            <a:r>
              <a:rPr lang="en-US" sz="1200" dirty="0" err="1">
                <a:solidFill>
                  <a:srgbClr val="FFFFFF"/>
                </a:solidFill>
                <a:effectLst/>
              </a:rPr>
              <a:t>liquidez</a:t>
            </a:r>
            <a:r>
              <a:rPr lang="en-US" sz="1200" dirty="0">
                <a:solidFill>
                  <a:srgbClr val="FFFFFF"/>
                </a:solidFill>
                <a:effectLst/>
              </a:rPr>
              <a:t> es </a:t>
            </a:r>
            <a:r>
              <a:rPr lang="en-US" sz="1200" dirty="0" err="1">
                <a:solidFill>
                  <a:srgbClr val="FFFFFF"/>
                </a:solidFill>
                <a:effectLst/>
              </a:rPr>
              <a:t>otro</a:t>
            </a:r>
            <a:r>
              <a:rPr lang="en-US" sz="1200" dirty="0">
                <a:solidFill>
                  <a:srgbClr val="FFFFFF"/>
                </a:solidFill>
                <a:effectLst/>
              </a:rPr>
              <a:t> de </a:t>
            </a:r>
            <a:r>
              <a:rPr lang="en-US" sz="1200" dirty="0" err="1">
                <a:solidFill>
                  <a:srgbClr val="FFFFFF"/>
                </a:solidFill>
                <a:effectLst/>
              </a:rPr>
              <a:t>los</a:t>
            </a:r>
            <a:r>
              <a:rPr lang="en-US" sz="1200" dirty="0">
                <a:solidFill>
                  <a:srgbClr val="FFFFFF"/>
                </a:solidFill>
                <a:effectLst/>
              </a:rPr>
              <a:t> </a:t>
            </a:r>
            <a:r>
              <a:rPr lang="en-US" sz="1200" dirty="0" err="1">
                <a:solidFill>
                  <a:srgbClr val="FFFFFF"/>
                </a:solidFill>
                <a:effectLst/>
              </a:rPr>
              <a:t>factores</a:t>
            </a:r>
            <a:r>
              <a:rPr lang="en-US" sz="1200" dirty="0">
                <a:solidFill>
                  <a:srgbClr val="FFFFFF"/>
                </a:solidFill>
                <a:effectLst/>
              </a:rPr>
              <a:t> </a:t>
            </a:r>
            <a:r>
              <a:rPr lang="en-US" sz="1200" dirty="0" err="1">
                <a:solidFill>
                  <a:srgbClr val="FFFFFF"/>
                </a:solidFill>
                <a:effectLst/>
              </a:rPr>
              <a:t>determinantes</a:t>
            </a:r>
            <a:r>
              <a:rPr lang="en-US" sz="1200" dirty="0">
                <a:solidFill>
                  <a:srgbClr val="FFFFFF"/>
                </a:solidFill>
                <a:effectLst/>
              </a:rPr>
              <a:t> de la </a:t>
            </a:r>
            <a:r>
              <a:rPr lang="en-US" sz="1200" dirty="0" err="1">
                <a:solidFill>
                  <a:srgbClr val="FFFFFF"/>
                </a:solidFill>
                <a:effectLst/>
              </a:rPr>
              <a:t>estabilidad</a:t>
            </a:r>
            <a:r>
              <a:rPr lang="en-US" sz="1200" dirty="0">
                <a:solidFill>
                  <a:srgbClr val="FFFFFF"/>
                </a:solidFill>
                <a:effectLst/>
              </a:rPr>
              <a:t> y </a:t>
            </a:r>
            <a:r>
              <a:rPr lang="en-US" sz="1200" dirty="0" err="1">
                <a:solidFill>
                  <a:srgbClr val="FFFFFF"/>
                </a:solidFill>
                <a:effectLst/>
              </a:rPr>
              <a:t>solvencia</a:t>
            </a:r>
            <a:r>
              <a:rPr lang="en-US" sz="1200" dirty="0">
                <a:solidFill>
                  <a:srgbClr val="FFFFFF"/>
                </a:solidFill>
                <a:effectLst/>
              </a:rPr>
              <a:t> de </a:t>
            </a:r>
            <a:r>
              <a:rPr lang="en-US" sz="1200" dirty="0" err="1">
                <a:solidFill>
                  <a:srgbClr val="FFFFFF"/>
                </a:solidFill>
                <a:effectLst/>
              </a:rPr>
              <a:t>una</a:t>
            </a:r>
            <a:r>
              <a:rPr lang="en-US" sz="1200" dirty="0">
                <a:solidFill>
                  <a:srgbClr val="FFFFFF"/>
                </a:solidFill>
                <a:effectLst/>
              </a:rPr>
              <a:t> </a:t>
            </a:r>
            <a:r>
              <a:rPr lang="en-US" sz="1200" dirty="0" err="1">
                <a:solidFill>
                  <a:srgbClr val="FFFFFF"/>
                </a:solidFill>
                <a:effectLst/>
              </a:rPr>
              <a:t>institución</a:t>
            </a:r>
            <a:r>
              <a:rPr lang="en-US" sz="1200" dirty="0">
                <a:solidFill>
                  <a:srgbClr val="FFFFFF"/>
                </a:solidFill>
                <a:effectLst/>
              </a:rPr>
              <a:t> </a:t>
            </a:r>
            <a:r>
              <a:rPr lang="en-US" sz="1200" dirty="0" err="1">
                <a:solidFill>
                  <a:srgbClr val="FFFFFF"/>
                </a:solidFill>
                <a:effectLst/>
              </a:rPr>
              <a:t>supervisada</a:t>
            </a:r>
            <a:r>
              <a:rPr lang="en-US" sz="1200" dirty="0">
                <a:solidFill>
                  <a:srgbClr val="FFFFFF"/>
                </a:solidFill>
                <a:effectLst/>
              </a:rPr>
              <a:t>; se </a:t>
            </a:r>
            <a:r>
              <a:rPr lang="en-US" sz="1200" dirty="0" err="1">
                <a:solidFill>
                  <a:srgbClr val="FFFFFF"/>
                </a:solidFill>
                <a:effectLst/>
              </a:rPr>
              <a:t>entiende</a:t>
            </a:r>
            <a:r>
              <a:rPr lang="en-US" sz="1200" dirty="0">
                <a:solidFill>
                  <a:srgbClr val="FFFFFF"/>
                </a:solidFill>
                <a:effectLst/>
              </a:rPr>
              <a:t> </a:t>
            </a:r>
            <a:r>
              <a:rPr lang="en-US" sz="1200" dirty="0" err="1">
                <a:solidFill>
                  <a:srgbClr val="FFFFFF"/>
                </a:solidFill>
                <a:effectLst/>
              </a:rPr>
              <a:t>como</a:t>
            </a:r>
            <a:r>
              <a:rPr lang="en-US" sz="1200" dirty="0">
                <a:solidFill>
                  <a:srgbClr val="FFFFFF"/>
                </a:solidFill>
                <a:effectLst/>
              </a:rPr>
              <a:t> la </a:t>
            </a:r>
            <a:r>
              <a:rPr lang="en-US" sz="1200" dirty="0" err="1">
                <a:solidFill>
                  <a:srgbClr val="FFFFFF"/>
                </a:solidFill>
                <a:effectLst/>
              </a:rPr>
              <a:t>capacidad</a:t>
            </a:r>
            <a:r>
              <a:rPr lang="en-US" sz="1200" dirty="0">
                <a:solidFill>
                  <a:srgbClr val="FFFFFF"/>
                </a:solidFill>
                <a:effectLst/>
              </a:rPr>
              <a:t> que </a:t>
            </a:r>
            <a:r>
              <a:rPr lang="en-US" sz="1200" dirty="0" err="1">
                <a:solidFill>
                  <a:srgbClr val="FFFFFF"/>
                </a:solidFill>
                <a:effectLst/>
              </a:rPr>
              <a:t>tiene</a:t>
            </a:r>
            <a:r>
              <a:rPr lang="en-US" sz="1200" dirty="0">
                <a:solidFill>
                  <a:srgbClr val="FFFFFF"/>
                </a:solidFill>
                <a:effectLst/>
              </a:rPr>
              <a:t> para </a:t>
            </a:r>
            <a:r>
              <a:rPr lang="en-US" sz="1200" dirty="0" err="1">
                <a:solidFill>
                  <a:srgbClr val="FFFFFF"/>
                </a:solidFill>
                <a:effectLst/>
              </a:rPr>
              <a:t>generar</a:t>
            </a:r>
            <a:r>
              <a:rPr lang="en-US" sz="1200" dirty="0">
                <a:solidFill>
                  <a:srgbClr val="FFFFFF"/>
                </a:solidFill>
                <a:effectLst/>
              </a:rPr>
              <a:t> u </a:t>
            </a:r>
            <a:r>
              <a:rPr lang="en-US" sz="1200" dirty="0" err="1">
                <a:solidFill>
                  <a:srgbClr val="FFFFFF"/>
                </a:solidFill>
                <a:effectLst/>
              </a:rPr>
              <a:t>obtener</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suficiente</a:t>
            </a:r>
            <a:r>
              <a:rPr lang="en-US" sz="1200" dirty="0">
                <a:solidFill>
                  <a:srgbClr val="FFFFFF"/>
                </a:solidFill>
                <a:effectLst/>
              </a:rPr>
              <a:t> </a:t>
            </a:r>
            <a:r>
              <a:rPr lang="en-US" sz="1200" dirty="0" err="1">
                <a:solidFill>
                  <a:srgbClr val="FFFFFF"/>
                </a:solidFill>
                <a:effectLst/>
              </a:rPr>
              <a:t>efectivo</a:t>
            </a:r>
            <a:r>
              <a:rPr lang="en-US" sz="1200" dirty="0">
                <a:solidFill>
                  <a:srgbClr val="FFFFFF"/>
                </a:solidFill>
                <a:effectLst/>
              </a:rPr>
              <a:t>, o </a:t>
            </a:r>
            <a:r>
              <a:rPr lang="en-US" sz="1200" dirty="0" err="1">
                <a:solidFill>
                  <a:srgbClr val="FFFFFF"/>
                </a:solidFill>
                <a:effectLst/>
              </a:rPr>
              <a:t>recursos</a:t>
            </a:r>
            <a:r>
              <a:rPr lang="en-US" sz="1200" dirty="0">
                <a:solidFill>
                  <a:srgbClr val="FFFFFF"/>
                </a:solidFill>
                <a:effectLst/>
              </a:rPr>
              <a:t> </a:t>
            </a:r>
            <a:r>
              <a:rPr lang="en-US" sz="1200" dirty="0" err="1">
                <a:solidFill>
                  <a:srgbClr val="FFFFFF"/>
                </a:solidFill>
                <a:effectLst/>
              </a:rPr>
              <a:t>líquidos</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un </a:t>
            </a:r>
            <a:r>
              <a:rPr lang="en-US" sz="1200" dirty="0" err="1">
                <a:solidFill>
                  <a:srgbClr val="FFFFFF"/>
                </a:solidFill>
                <a:effectLst/>
              </a:rPr>
              <a:t>tiempo</a:t>
            </a:r>
            <a:r>
              <a:rPr lang="en-US" sz="1200" dirty="0">
                <a:solidFill>
                  <a:srgbClr val="FFFFFF"/>
                </a:solidFill>
                <a:effectLst/>
              </a:rPr>
              <a:t> </a:t>
            </a:r>
            <a:r>
              <a:rPr lang="en-US" sz="1200" dirty="0" err="1">
                <a:solidFill>
                  <a:srgbClr val="FFFFFF"/>
                </a:solidFill>
                <a:effectLst/>
              </a:rPr>
              <a:t>oportuno</a:t>
            </a:r>
            <a:r>
              <a:rPr lang="en-US" sz="1200" dirty="0">
                <a:solidFill>
                  <a:srgbClr val="FFFFFF"/>
                </a:solidFill>
                <a:effectLst/>
              </a:rPr>
              <a:t> y </a:t>
            </a:r>
            <a:r>
              <a:rPr lang="en-US" sz="1200" dirty="0" err="1">
                <a:solidFill>
                  <a:srgbClr val="FFFFFF"/>
                </a:solidFill>
                <a:effectLst/>
              </a:rPr>
              <a:t>condiciones</a:t>
            </a:r>
            <a:r>
              <a:rPr lang="en-US" sz="1200" dirty="0">
                <a:solidFill>
                  <a:srgbClr val="FFFFFF"/>
                </a:solidFill>
                <a:effectLst/>
              </a:rPr>
              <a:t> </a:t>
            </a:r>
            <a:r>
              <a:rPr lang="en-US" sz="1200" dirty="0" err="1">
                <a:solidFill>
                  <a:srgbClr val="FFFFFF"/>
                </a:solidFill>
                <a:effectLst/>
              </a:rPr>
              <a:t>favorables</a:t>
            </a:r>
            <a:r>
              <a:rPr lang="en-US" sz="1200" dirty="0">
                <a:solidFill>
                  <a:srgbClr val="FFFFFF"/>
                </a:solidFill>
                <a:effectLst/>
              </a:rPr>
              <a:t> para </a:t>
            </a:r>
            <a:r>
              <a:rPr lang="en-US" sz="1200" dirty="0" err="1">
                <a:solidFill>
                  <a:srgbClr val="FFFFFF"/>
                </a:solidFill>
                <a:effectLst/>
              </a:rPr>
              <a:t>atender</a:t>
            </a:r>
            <a:r>
              <a:rPr lang="en-US" sz="1200" dirty="0">
                <a:solidFill>
                  <a:srgbClr val="FFFFFF"/>
                </a:solidFill>
                <a:effectLst/>
              </a:rPr>
              <a:t> sus </a:t>
            </a:r>
            <a:r>
              <a:rPr lang="en-US" sz="1200" dirty="0" err="1">
                <a:solidFill>
                  <a:srgbClr val="FFFFFF"/>
                </a:solidFill>
                <a:effectLst/>
              </a:rPr>
              <a:t>compromisos</a:t>
            </a:r>
            <a:r>
              <a:rPr lang="en-US" sz="1200" dirty="0">
                <a:solidFill>
                  <a:srgbClr val="FFFFFF"/>
                </a:solidFill>
                <a:effectLst/>
              </a:rPr>
              <a:t> </a:t>
            </a:r>
            <a:r>
              <a:rPr lang="en-US" sz="1200" dirty="0" err="1">
                <a:solidFill>
                  <a:srgbClr val="FFFFFF"/>
                </a:solidFill>
                <a:effectLst/>
              </a:rPr>
              <a:t>en</a:t>
            </a:r>
            <a:r>
              <a:rPr lang="en-US" sz="1200" dirty="0">
                <a:solidFill>
                  <a:srgbClr val="FFFFFF"/>
                </a:solidFill>
                <a:effectLst/>
              </a:rPr>
              <a:t> </a:t>
            </a:r>
            <a:r>
              <a:rPr lang="en-US" sz="1200" dirty="0" err="1">
                <a:solidFill>
                  <a:srgbClr val="FFFFFF"/>
                </a:solidFill>
                <a:effectLst/>
              </a:rPr>
              <a:t>función</a:t>
            </a:r>
            <a:r>
              <a:rPr lang="en-US" sz="1200" dirty="0">
                <a:solidFill>
                  <a:srgbClr val="FFFFFF"/>
                </a:solidFill>
                <a:effectLst/>
              </a:rPr>
              <a:t> de </a:t>
            </a:r>
            <a:r>
              <a:rPr lang="en-US" sz="1200" dirty="0" err="1">
                <a:solidFill>
                  <a:srgbClr val="FFFFFF"/>
                </a:solidFill>
                <a:effectLst/>
              </a:rPr>
              <a:t>su</a:t>
            </a:r>
            <a:r>
              <a:rPr lang="en-US" sz="1200" dirty="0">
                <a:solidFill>
                  <a:srgbClr val="FFFFFF"/>
                </a:solidFill>
                <a:effectLst/>
              </a:rPr>
              <a:t> </a:t>
            </a:r>
            <a:r>
              <a:rPr lang="en-US" sz="1200" dirty="0" err="1">
                <a:solidFill>
                  <a:srgbClr val="FFFFFF"/>
                </a:solidFill>
                <a:effectLst/>
              </a:rPr>
              <a:t>vencimiento</a:t>
            </a:r>
            <a:r>
              <a:rPr lang="en-US" sz="1200" dirty="0">
                <a:solidFill>
                  <a:srgbClr val="FFFFFF"/>
                </a:solidFill>
                <a:effectLst/>
              </a:rPr>
              <a:t> y para </a:t>
            </a:r>
            <a:r>
              <a:rPr lang="en-US" sz="1200" dirty="0" err="1">
                <a:solidFill>
                  <a:srgbClr val="FFFFFF"/>
                </a:solidFill>
                <a:effectLst/>
              </a:rPr>
              <a:t>financiar</a:t>
            </a:r>
            <a:r>
              <a:rPr lang="en-US" sz="1200" dirty="0">
                <a:solidFill>
                  <a:srgbClr val="FFFFFF"/>
                </a:solidFill>
                <a:effectLst/>
              </a:rPr>
              <a:t> las </a:t>
            </a:r>
            <a:r>
              <a:rPr lang="en-US" sz="1200" dirty="0" err="1">
                <a:solidFill>
                  <a:srgbClr val="FFFFFF"/>
                </a:solidFill>
                <a:effectLst/>
              </a:rPr>
              <a:t>nuevas</a:t>
            </a:r>
            <a:r>
              <a:rPr lang="en-US" sz="1200" dirty="0">
                <a:solidFill>
                  <a:srgbClr val="FFFFFF"/>
                </a:solidFill>
                <a:effectLst/>
              </a:rPr>
              <a:t> </a:t>
            </a:r>
            <a:r>
              <a:rPr lang="en-US" sz="1200" dirty="0" err="1">
                <a:solidFill>
                  <a:srgbClr val="FFFFFF"/>
                </a:solidFill>
                <a:effectLst/>
              </a:rPr>
              <a:t>oportunidades</a:t>
            </a:r>
            <a:r>
              <a:rPr lang="en-US" sz="1200" dirty="0">
                <a:solidFill>
                  <a:srgbClr val="FFFFFF"/>
                </a:solidFill>
                <a:effectLst/>
              </a:rPr>
              <a:t> de </a:t>
            </a:r>
            <a:r>
              <a:rPr lang="en-US" sz="1200" dirty="0" err="1">
                <a:solidFill>
                  <a:srgbClr val="FFFFFF"/>
                </a:solidFill>
                <a:effectLst/>
              </a:rPr>
              <a:t>negocio</a:t>
            </a:r>
            <a:r>
              <a:rPr lang="en-US" sz="1200" dirty="0">
                <a:solidFill>
                  <a:srgbClr val="FFFFFF"/>
                </a:solidFill>
                <a:effectLst/>
              </a:rPr>
              <a:t>. </a:t>
            </a:r>
          </a:p>
          <a:p>
            <a:pPr marR="0">
              <a:lnSpc>
                <a:spcPct val="90000"/>
              </a:lnSpc>
              <a:spcBef>
                <a:spcPts val="1000"/>
              </a:spcBef>
              <a:spcAft>
                <a:spcPts val="1000"/>
              </a:spcAft>
            </a:pPr>
            <a:r>
              <a:rPr lang="en-US" sz="1200" dirty="0">
                <a:solidFill>
                  <a:srgbClr val="FFFFFF"/>
                </a:solidFill>
                <a:effectLst/>
              </a:rPr>
              <a:t>El </a:t>
            </a:r>
            <a:r>
              <a:rPr lang="en-US" sz="1200" dirty="0" err="1">
                <a:solidFill>
                  <a:srgbClr val="FFFFFF"/>
                </a:solidFill>
                <a:effectLst/>
              </a:rPr>
              <a:t>riesgo</a:t>
            </a:r>
            <a:r>
              <a:rPr lang="en-US" sz="1200" dirty="0">
                <a:solidFill>
                  <a:srgbClr val="FFFFFF"/>
                </a:solidFill>
                <a:effectLst/>
              </a:rPr>
              <a:t> de </a:t>
            </a:r>
            <a:r>
              <a:rPr lang="en-US" sz="1200" dirty="0" err="1">
                <a:solidFill>
                  <a:srgbClr val="FFFFFF"/>
                </a:solidFill>
                <a:effectLst/>
              </a:rPr>
              <a:t>liquidez</a:t>
            </a:r>
            <a:r>
              <a:rPr lang="en-US" sz="1200" dirty="0">
                <a:solidFill>
                  <a:srgbClr val="FFFFFF"/>
                </a:solidFill>
                <a:effectLst/>
              </a:rPr>
              <a:t> se </a:t>
            </a:r>
            <a:r>
              <a:rPr lang="en-US" sz="1200" dirty="0" err="1">
                <a:solidFill>
                  <a:srgbClr val="FFFFFF"/>
                </a:solidFill>
                <a:effectLst/>
              </a:rPr>
              <a:t>refiere</a:t>
            </a:r>
            <a:r>
              <a:rPr lang="en-US" sz="1200" dirty="0">
                <a:solidFill>
                  <a:srgbClr val="FFFFFF"/>
                </a:solidFill>
                <a:effectLst/>
              </a:rPr>
              <a:t> a la </a:t>
            </a:r>
            <a:r>
              <a:rPr lang="en-US" sz="1200" dirty="0" err="1">
                <a:solidFill>
                  <a:srgbClr val="FFFFFF"/>
                </a:solidFill>
                <a:effectLst/>
              </a:rPr>
              <a:t>potencial</a:t>
            </a:r>
            <a:r>
              <a:rPr lang="en-US" sz="1200" dirty="0">
                <a:solidFill>
                  <a:srgbClr val="FFFFFF"/>
                </a:solidFill>
                <a:effectLst/>
              </a:rPr>
              <a:t> </a:t>
            </a:r>
            <a:r>
              <a:rPr lang="en-US" sz="1200" dirty="0" err="1">
                <a:solidFill>
                  <a:srgbClr val="FFFFFF"/>
                </a:solidFill>
                <a:effectLst/>
              </a:rPr>
              <a:t>pérdida</a:t>
            </a:r>
            <a:r>
              <a:rPr lang="en-US" sz="1200" dirty="0">
                <a:solidFill>
                  <a:srgbClr val="FFFFFF"/>
                </a:solidFill>
                <a:effectLst/>
              </a:rPr>
              <a:t> </a:t>
            </a:r>
            <a:r>
              <a:rPr lang="en-US" sz="1200" dirty="0" err="1">
                <a:solidFill>
                  <a:srgbClr val="FFFFFF"/>
                </a:solidFill>
                <a:effectLst/>
              </a:rPr>
              <a:t>debido</a:t>
            </a:r>
            <a:r>
              <a:rPr lang="en-US" sz="1200" dirty="0">
                <a:solidFill>
                  <a:srgbClr val="FFFFFF"/>
                </a:solidFill>
                <a:effectLst/>
              </a:rPr>
              <a:t> a no </a:t>
            </a:r>
            <a:r>
              <a:rPr lang="en-US" sz="1200" dirty="0" err="1">
                <a:solidFill>
                  <a:srgbClr val="FFFFFF"/>
                </a:solidFill>
                <a:effectLst/>
              </a:rPr>
              <a:t>contar</a:t>
            </a:r>
            <a:r>
              <a:rPr lang="en-US" sz="1200" dirty="0">
                <a:solidFill>
                  <a:srgbClr val="FFFFFF"/>
                </a:solidFill>
                <a:effectLst/>
              </a:rPr>
              <a:t> con </a:t>
            </a:r>
            <a:r>
              <a:rPr lang="en-US" sz="1200" dirty="0" err="1">
                <a:solidFill>
                  <a:srgbClr val="FFFFFF"/>
                </a:solidFill>
                <a:effectLst/>
              </a:rPr>
              <a:t>los</a:t>
            </a:r>
            <a:r>
              <a:rPr lang="en-US" sz="1200" dirty="0">
                <a:solidFill>
                  <a:srgbClr val="FFFFFF"/>
                </a:solidFill>
                <a:effectLst/>
              </a:rPr>
              <a:t> </a:t>
            </a:r>
            <a:r>
              <a:rPr lang="en-US" sz="1200" dirty="0" err="1">
                <a:solidFill>
                  <a:srgbClr val="FFFFFF"/>
                </a:solidFill>
                <a:effectLst/>
              </a:rPr>
              <a:t>suficientes</a:t>
            </a:r>
            <a:r>
              <a:rPr lang="en-US" sz="1200" dirty="0">
                <a:solidFill>
                  <a:srgbClr val="FFFFFF"/>
                </a:solidFill>
                <a:effectLst/>
              </a:rPr>
              <a:t> </a:t>
            </a:r>
            <a:r>
              <a:rPr lang="en-US" sz="1200" dirty="0" err="1">
                <a:solidFill>
                  <a:srgbClr val="FFFFFF"/>
                </a:solidFill>
                <a:effectLst/>
              </a:rPr>
              <a:t>recursos</a:t>
            </a:r>
            <a:r>
              <a:rPr lang="en-US" sz="1200" dirty="0">
                <a:solidFill>
                  <a:srgbClr val="FFFFFF"/>
                </a:solidFill>
                <a:effectLst/>
              </a:rPr>
              <a:t> </a:t>
            </a:r>
            <a:r>
              <a:rPr lang="en-US" sz="1200" dirty="0" err="1">
                <a:solidFill>
                  <a:srgbClr val="FFFFFF"/>
                </a:solidFill>
                <a:effectLst/>
              </a:rPr>
              <a:t>líquidos</a:t>
            </a:r>
            <a:r>
              <a:rPr lang="en-US" sz="1200" dirty="0">
                <a:solidFill>
                  <a:srgbClr val="FFFFFF"/>
                </a:solidFill>
                <a:effectLst/>
              </a:rPr>
              <a:t> para </a:t>
            </a:r>
            <a:r>
              <a:rPr lang="en-US" sz="1200" dirty="0" err="1">
                <a:solidFill>
                  <a:srgbClr val="FFFFFF"/>
                </a:solidFill>
                <a:effectLst/>
              </a:rPr>
              <a:t>atender</a:t>
            </a:r>
            <a:r>
              <a:rPr lang="en-US" sz="1200" dirty="0">
                <a:solidFill>
                  <a:srgbClr val="FFFFFF"/>
                </a:solidFill>
                <a:effectLst/>
              </a:rPr>
              <a:t> </a:t>
            </a:r>
            <a:r>
              <a:rPr lang="en-US" sz="1200" dirty="0" err="1">
                <a:solidFill>
                  <a:srgbClr val="FFFFFF"/>
                </a:solidFill>
                <a:effectLst/>
              </a:rPr>
              <a:t>el</a:t>
            </a:r>
            <a:r>
              <a:rPr lang="en-US" sz="1200" dirty="0">
                <a:solidFill>
                  <a:srgbClr val="FFFFFF"/>
                </a:solidFill>
                <a:effectLst/>
              </a:rPr>
              <a:t> </a:t>
            </a:r>
            <a:r>
              <a:rPr lang="en-US" sz="1200" dirty="0" err="1">
                <a:solidFill>
                  <a:srgbClr val="FFFFFF"/>
                </a:solidFill>
                <a:effectLst/>
              </a:rPr>
              <a:t>curso</a:t>
            </a:r>
            <a:r>
              <a:rPr lang="en-US" sz="1200" dirty="0">
                <a:solidFill>
                  <a:srgbClr val="FFFFFF"/>
                </a:solidFill>
                <a:effectLst/>
              </a:rPr>
              <a:t> normal de </a:t>
            </a:r>
            <a:r>
              <a:rPr lang="en-US" sz="1200" dirty="0" err="1">
                <a:solidFill>
                  <a:srgbClr val="FFFFFF"/>
                </a:solidFill>
                <a:effectLst/>
              </a:rPr>
              <a:t>operaciones</a:t>
            </a:r>
            <a:r>
              <a:rPr lang="en-US" sz="1200" dirty="0">
                <a:solidFill>
                  <a:srgbClr val="FFFFFF"/>
                </a:solidFill>
                <a:effectLst/>
              </a:rPr>
              <a:t> o </a:t>
            </a:r>
            <a:r>
              <a:rPr lang="en-US" sz="1200" dirty="0" err="1">
                <a:solidFill>
                  <a:srgbClr val="FFFFFF"/>
                </a:solidFill>
                <a:effectLst/>
              </a:rPr>
              <a:t>eventos</a:t>
            </a:r>
            <a:r>
              <a:rPr lang="en-US" sz="1200" dirty="0">
                <a:solidFill>
                  <a:srgbClr val="FFFFFF"/>
                </a:solidFill>
                <a:effectLst/>
              </a:rPr>
              <a:t> </a:t>
            </a:r>
            <a:r>
              <a:rPr lang="en-US" sz="1200" dirty="0" err="1">
                <a:solidFill>
                  <a:srgbClr val="FFFFFF"/>
                </a:solidFill>
                <a:effectLst/>
              </a:rPr>
              <a:t>contingentes</a:t>
            </a:r>
            <a:r>
              <a:rPr lang="en-US" sz="1200" dirty="0">
                <a:solidFill>
                  <a:srgbClr val="FFFFFF"/>
                </a:solidFill>
                <a:effectLst/>
              </a:rPr>
              <a:t>. </a:t>
            </a:r>
          </a:p>
        </p:txBody>
      </p:sp>
    </p:spTree>
    <p:extLst>
      <p:ext uri="{BB962C8B-B14F-4D97-AF65-F5344CB8AC3E}">
        <p14:creationId xmlns:p14="http://schemas.microsoft.com/office/powerpoint/2010/main" val="2746106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BB45D-F873-4AAF-AF0B-9D910353E3E0}"/>
              </a:ext>
            </a:extLst>
          </p:cNvPr>
          <p:cNvSpPr>
            <a:spLocks noGrp="1"/>
          </p:cNvSpPr>
          <p:nvPr>
            <p:ph type="title"/>
          </p:nvPr>
        </p:nvSpPr>
        <p:spPr>
          <a:xfrm>
            <a:off x="838200" y="365125"/>
            <a:ext cx="6254496" cy="1828800"/>
          </a:xfrm>
        </p:spPr>
        <p:txBody>
          <a:bodyPr vert="horz" lIns="91440" tIns="45720" rIns="91440" bIns="45720" rtlCol="0" anchor="ctr">
            <a:normAutofit/>
          </a:bodyPr>
          <a:lstStyle/>
          <a:p>
            <a:r>
              <a:rPr lang="en-US" b="1">
                <a:effectLst/>
                <a:latin typeface="+mj-lt"/>
                <a:cs typeface="+mj-cs"/>
              </a:rPr>
              <a:t>CICLO DE SUPERVISIÓN </a:t>
            </a:r>
            <a:br>
              <a:rPr lang="en-US" b="1">
                <a:effectLst/>
                <a:latin typeface="+mj-lt"/>
                <a:cs typeface="+mj-cs"/>
              </a:rPr>
            </a:br>
            <a:endParaRPr lang="en-US">
              <a:latin typeface="+mj-lt"/>
              <a:cs typeface="+mj-cs"/>
            </a:endParaRPr>
          </a:p>
        </p:txBody>
      </p:sp>
      <p:pic>
        <p:nvPicPr>
          <p:cNvPr id="7" name="Picture 6">
            <a:extLst>
              <a:ext uri="{FF2B5EF4-FFF2-40B4-BE49-F238E27FC236}">
                <a16:creationId xmlns:a16="http://schemas.microsoft.com/office/drawing/2014/main" id="{659AAF83-9E22-253C-2C73-F3A1C8C8283C}"/>
              </a:ext>
            </a:extLst>
          </p:cNvPr>
          <p:cNvPicPr>
            <a:picLocks noChangeAspect="1"/>
          </p:cNvPicPr>
          <p:nvPr/>
        </p:nvPicPr>
        <p:blipFill rotWithShape="1">
          <a:blip r:embed="rId2"/>
          <a:srcRect l="10870" r="43970" b="-1"/>
          <a:stretch/>
        </p:blipFill>
        <p:spPr>
          <a:xfrm>
            <a:off x="7552266" y="10"/>
            <a:ext cx="4639733" cy="6857990"/>
          </a:xfrm>
          <a:prstGeom prst="rect">
            <a:avLst/>
          </a:prstGeom>
        </p:spPr>
      </p:pic>
      <p:graphicFrame>
        <p:nvGraphicFramePr>
          <p:cNvPr id="6" name="TextBox 3">
            <a:extLst>
              <a:ext uri="{FF2B5EF4-FFF2-40B4-BE49-F238E27FC236}">
                <a16:creationId xmlns:a16="http://schemas.microsoft.com/office/drawing/2014/main" id="{BD9DABC0-6565-9D01-9257-641D9E379224}"/>
              </a:ext>
            </a:extLst>
          </p:cNvPr>
          <p:cNvGraphicFramePr/>
          <p:nvPr>
            <p:extLst>
              <p:ext uri="{D42A27DB-BD31-4B8C-83A1-F6EECF244321}">
                <p14:modId xmlns:p14="http://schemas.microsoft.com/office/powerpoint/2010/main" val="1088938674"/>
              </p:ext>
            </p:extLst>
          </p:nvPr>
        </p:nvGraphicFramePr>
        <p:xfrm>
          <a:off x="470517" y="1802167"/>
          <a:ext cx="6622179" cy="4379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4598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9EA95B6-474F-45AC-818B-C16DDA5A4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4BD8C85-3E1B-430D-B450-1C103B9EF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1601" y="1751605"/>
            <a:ext cx="2705100" cy="335479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61B1D5-676C-4CD5-88CF-0F44A10F336E}"/>
              </a:ext>
            </a:extLst>
          </p:cNvPr>
          <p:cNvSpPr>
            <a:spLocks noGrp="1"/>
          </p:cNvSpPr>
          <p:nvPr>
            <p:ph type="title"/>
          </p:nvPr>
        </p:nvSpPr>
        <p:spPr>
          <a:xfrm>
            <a:off x="1713206" y="2097290"/>
            <a:ext cx="2032863" cy="2663420"/>
          </a:xfrm>
        </p:spPr>
        <p:txBody>
          <a:bodyPr vert="horz" lIns="91440" tIns="45720" rIns="91440" bIns="45720" rtlCol="0" anchor="ctr">
            <a:normAutofit/>
          </a:bodyPr>
          <a:lstStyle/>
          <a:p>
            <a:pPr algn="ctr"/>
            <a:r>
              <a:rPr lang="en-US" sz="2200" b="1" kern="1200">
                <a:solidFill>
                  <a:schemeClr val="bg1">
                    <a:alpha val="60000"/>
                  </a:schemeClr>
                </a:solidFill>
                <a:effectLst/>
                <a:latin typeface="+mj-lt"/>
                <a:ea typeface="+mj-ea"/>
                <a:cs typeface="+mj-cs"/>
              </a:rPr>
              <a:t>CONCLUSIONES</a:t>
            </a:r>
            <a:endParaRPr lang="en-US" sz="2200" kern="1200">
              <a:solidFill>
                <a:schemeClr val="bg1">
                  <a:alpha val="60000"/>
                </a:schemeClr>
              </a:solidFill>
              <a:latin typeface="+mj-lt"/>
              <a:ea typeface="+mj-ea"/>
              <a:cs typeface="+mj-cs"/>
            </a:endParaRPr>
          </a:p>
        </p:txBody>
      </p:sp>
      <p:sp>
        <p:nvSpPr>
          <p:cNvPr id="13" name="Rectangle 12">
            <a:extLst>
              <a:ext uri="{FF2B5EF4-FFF2-40B4-BE49-F238E27FC236}">
                <a16:creationId xmlns:a16="http://schemas.microsoft.com/office/drawing/2014/main" id="{CFE22830-D1DB-4DDE-9CC9-1F1A16F5C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8300" y="0"/>
            <a:ext cx="6743700" cy="68580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FA5945-3D5C-4281-9E88-73CED58E189D}"/>
              </a:ext>
            </a:extLst>
          </p:cNvPr>
          <p:cNvSpPr txBox="1"/>
          <p:nvPr/>
        </p:nvSpPr>
        <p:spPr>
          <a:xfrm>
            <a:off x="6302610" y="839224"/>
            <a:ext cx="5019994" cy="5179553"/>
          </a:xfrm>
          <a:prstGeom prst="rect">
            <a:avLst/>
          </a:prstGeom>
        </p:spPr>
        <p:txBody>
          <a:bodyPr vert="horz" lIns="91440" tIns="45720" rIns="91440" bIns="45720" rtlCol="0" anchor="ctr">
            <a:normAutofit/>
          </a:bodyPr>
          <a:lstStyle/>
          <a:p>
            <a:pPr marL="342900" marR="0" lvl="0" indent="-228600">
              <a:lnSpc>
                <a:spcPct val="90000"/>
              </a:lnSpc>
              <a:spcBef>
                <a:spcPts val="0"/>
              </a:spcBef>
              <a:spcAft>
                <a:spcPts val="0"/>
              </a:spcAft>
              <a:buFont typeface="Arial" panose="020B0604020202020204" pitchFamily="34" charset="0"/>
              <a:buChar char="•"/>
            </a:pPr>
            <a:r>
              <a:rPr lang="en-US" sz="1400">
                <a:solidFill>
                  <a:schemeClr val="bg1"/>
                </a:solidFill>
                <a:effectLst/>
              </a:rPr>
              <a:t>Los procesos de monitoreo de riesgos financieros son de vital importancia para las empresas ya que les permiten tener una visión más amplia de los riesgos a los cuales están expuestas y les proporcionan herramientas para una adecuada gestión y prevención de estos.</a:t>
            </a:r>
          </a:p>
          <a:p>
            <a:pPr marL="342900" marR="0" lvl="0" indent="-228600">
              <a:lnSpc>
                <a:spcPct val="90000"/>
              </a:lnSpc>
              <a:spcBef>
                <a:spcPts val="0"/>
              </a:spcBef>
              <a:spcAft>
                <a:spcPts val="0"/>
              </a:spcAft>
              <a:buFont typeface="Arial" panose="020B0604020202020204" pitchFamily="34" charset="0"/>
              <a:buChar char="•"/>
            </a:pPr>
            <a:r>
              <a:rPr lang="en-US" sz="1400">
                <a:solidFill>
                  <a:schemeClr val="bg1"/>
                </a:solidFill>
                <a:effectLst/>
              </a:rPr>
              <a:t>Las organizaciones están constantemente expuestas a distintos tipos de riesgos financieros, tanto internos, que dependen de las decisiones y operaciones llevadas a cabo dentro de la organización, como externos, los cuales son ocasionados por factores ajenos a la empresa.</a:t>
            </a:r>
          </a:p>
          <a:p>
            <a:pPr marL="342900" marR="0" lvl="0" indent="-228600">
              <a:lnSpc>
                <a:spcPct val="90000"/>
              </a:lnSpc>
              <a:spcBef>
                <a:spcPts val="0"/>
              </a:spcBef>
              <a:spcAft>
                <a:spcPts val="0"/>
              </a:spcAft>
              <a:buFont typeface="Arial" panose="020B0604020202020204" pitchFamily="34" charset="0"/>
              <a:buChar char="•"/>
            </a:pPr>
            <a:r>
              <a:rPr lang="en-US" sz="1400">
                <a:solidFill>
                  <a:schemeClr val="bg1"/>
                </a:solidFill>
                <a:effectLst/>
              </a:rPr>
              <a:t>La matriz de riesgos es una de las múltiples herramientas utilizadas en el proceso de gestión de riesgos, la cual nos ayuda en la identificación y seguimiento de riesgos a los que está expuesta la organización, y con la cual se da seguimiento y se mide el impacto que estos pueden ocasionar, así como las consecuencias de que se materialicen.</a:t>
            </a:r>
          </a:p>
          <a:p>
            <a:pPr marL="342900" marR="0" lvl="0" indent="-228600">
              <a:lnSpc>
                <a:spcPct val="90000"/>
              </a:lnSpc>
              <a:spcBef>
                <a:spcPts val="0"/>
              </a:spcBef>
              <a:spcAft>
                <a:spcPts val="800"/>
              </a:spcAft>
              <a:buFont typeface="Arial" panose="020B0604020202020204" pitchFamily="34" charset="0"/>
              <a:buChar char="•"/>
            </a:pPr>
            <a:r>
              <a:rPr lang="en-US" sz="1400">
                <a:solidFill>
                  <a:schemeClr val="bg1"/>
                </a:solidFill>
                <a:effectLst/>
              </a:rPr>
              <a:t>El monitoreo de riesgos se realiza principalmente para la proteccion del publico, para que se pueda realizar un buen monitoreo de riesgos, es importante estar al tanto de las actividades significativas de cada institucion supervisada ya que estas son las que hacen que la empresa siga su curso sin perder su liquidez o rentabilidad.</a:t>
            </a:r>
          </a:p>
        </p:txBody>
      </p:sp>
    </p:spTree>
    <p:extLst>
      <p:ext uri="{BB962C8B-B14F-4D97-AF65-F5344CB8AC3E}">
        <p14:creationId xmlns:p14="http://schemas.microsoft.com/office/powerpoint/2010/main" val="4127736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C00F-696E-4BD1-ABBD-4C2A5B5E98B7}"/>
              </a:ext>
            </a:extLst>
          </p:cNvPr>
          <p:cNvSpPr>
            <a:spLocks noGrp="1"/>
          </p:cNvSpPr>
          <p:nvPr>
            <p:ph type="title"/>
          </p:nvPr>
        </p:nvSpPr>
        <p:spPr>
          <a:xfrm>
            <a:off x="6981825" y="1641752"/>
            <a:ext cx="4391024" cy="1323439"/>
          </a:xfrm>
        </p:spPr>
        <p:txBody>
          <a:bodyPr vert="horz" lIns="91440" tIns="45720" rIns="91440" bIns="45720" rtlCol="0" anchor="t">
            <a:normAutofit/>
          </a:bodyPr>
          <a:lstStyle/>
          <a:p>
            <a:r>
              <a:rPr lang="en-US" sz="4000" b="1" kern="1200">
                <a:solidFill>
                  <a:schemeClr val="bg1"/>
                </a:solidFill>
                <a:effectLst/>
                <a:latin typeface="+mj-lt"/>
                <a:ea typeface="+mj-ea"/>
                <a:cs typeface="+mj-cs"/>
              </a:rPr>
              <a:t>RECOMENDACIONES</a:t>
            </a:r>
            <a:br>
              <a:rPr lang="en-US" sz="4000" b="1" kern="1200">
                <a:solidFill>
                  <a:schemeClr val="bg1"/>
                </a:solidFill>
                <a:effectLst/>
                <a:latin typeface="+mj-lt"/>
                <a:ea typeface="+mj-ea"/>
                <a:cs typeface="+mj-cs"/>
              </a:rPr>
            </a:br>
            <a:endParaRPr lang="en-US" sz="4000" kern="1200">
              <a:solidFill>
                <a:schemeClr val="bg1"/>
              </a:solidFill>
              <a:latin typeface="+mj-lt"/>
              <a:ea typeface="+mj-ea"/>
              <a:cs typeface="+mj-cs"/>
            </a:endParaRPr>
          </a:p>
        </p:txBody>
      </p:sp>
      <p:grpSp>
        <p:nvGrpSpPr>
          <p:cNvPr id="13" name="Group 1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8" name="Graphic 7" descr="Laptop Secure">
            <a:extLst>
              <a:ext uri="{FF2B5EF4-FFF2-40B4-BE49-F238E27FC236}">
                <a16:creationId xmlns:a16="http://schemas.microsoft.com/office/drawing/2014/main" id="{D5941EAF-F9F4-59DB-C37B-CA07EFA505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5973" y="2008057"/>
            <a:ext cx="3063347" cy="3063347"/>
          </a:xfrm>
          <a:prstGeom prst="rect">
            <a:avLst/>
          </a:prstGeom>
        </p:spPr>
      </p:pic>
      <p:sp>
        <p:nvSpPr>
          <p:cNvPr id="4" name="TextBox 3">
            <a:extLst>
              <a:ext uri="{FF2B5EF4-FFF2-40B4-BE49-F238E27FC236}">
                <a16:creationId xmlns:a16="http://schemas.microsoft.com/office/drawing/2014/main" id="{404FDC39-A57E-48B5-859D-5D8B3EE13212}"/>
              </a:ext>
            </a:extLst>
          </p:cNvPr>
          <p:cNvSpPr txBox="1"/>
          <p:nvPr/>
        </p:nvSpPr>
        <p:spPr>
          <a:xfrm>
            <a:off x="6720396" y="2547891"/>
            <a:ext cx="5051394" cy="3052809"/>
          </a:xfrm>
          <a:prstGeom prst="rect">
            <a:avLst/>
          </a:prstGeom>
        </p:spPr>
        <p:txBody>
          <a:bodyPr vert="horz" lIns="91440" tIns="45720" rIns="91440" bIns="45720" rtlCol="0">
            <a:noAutofit/>
          </a:bodyPr>
          <a:lstStyle/>
          <a:p>
            <a:pPr marL="342900" marR="0" lvl="0" indent="-228600">
              <a:lnSpc>
                <a:spcPct val="90000"/>
              </a:lnSpc>
              <a:spcBef>
                <a:spcPts val="0"/>
              </a:spcBef>
              <a:spcAft>
                <a:spcPts val="0"/>
              </a:spcAft>
              <a:buFont typeface="Arial" panose="020B0604020202020204" pitchFamily="34" charset="0"/>
              <a:buChar char="•"/>
            </a:pPr>
            <a:r>
              <a:rPr lang="en-US" sz="1400" dirty="0">
                <a:solidFill>
                  <a:schemeClr val="bg1">
                    <a:alpha val="80000"/>
                  </a:schemeClr>
                </a:solidFill>
                <a:effectLst/>
              </a:rPr>
              <a:t>Las </a:t>
            </a:r>
            <a:r>
              <a:rPr lang="en-US" sz="1400" dirty="0" err="1">
                <a:solidFill>
                  <a:schemeClr val="bg1">
                    <a:alpha val="80000"/>
                  </a:schemeClr>
                </a:solidFill>
                <a:effectLst/>
              </a:rPr>
              <a:t>empresas</a:t>
            </a:r>
            <a:r>
              <a:rPr lang="en-US" sz="1400" dirty="0">
                <a:solidFill>
                  <a:schemeClr val="bg1">
                    <a:alpha val="80000"/>
                  </a:schemeClr>
                </a:solidFill>
                <a:effectLst/>
              </a:rPr>
              <a:t> (</a:t>
            </a:r>
            <a:r>
              <a:rPr lang="en-US" sz="1400" dirty="0" err="1">
                <a:solidFill>
                  <a:schemeClr val="bg1">
                    <a:alpha val="80000"/>
                  </a:schemeClr>
                </a:solidFill>
                <a:effectLst/>
              </a:rPr>
              <a:t>sean</a:t>
            </a:r>
            <a:r>
              <a:rPr lang="en-US" sz="1400" dirty="0">
                <a:solidFill>
                  <a:schemeClr val="bg1">
                    <a:alpha val="80000"/>
                  </a:schemeClr>
                </a:solidFill>
                <a:effectLst/>
              </a:rPr>
              <a:t> </a:t>
            </a:r>
            <a:r>
              <a:rPr lang="en-US" sz="1400" dirty="0" err="1">
                <a:solidFill>
                  <a:schemeClr val="bg1">
                    <a:alpha val="80000"/>
                  </a:schemeClr>
                </a:solidFill>
                <a:effectLst/>
              </a:rPr>
              <a:t>estas</a:t>
            </a:r>
            <a:r>
              <a:rPr lang="en-US" sz="1400" dirty="0">
                <a:solidFill>
                  <a:schemeClr val="bg1">
                    <a:alpha val="80000"/>
                  </a:schemeClr>
                </a:solidFill>
                <a:effectLst/>
              </a:rPr>
              <a:t> </a:t>
            </a:r>
            <a:r>
              <a:rPr lang="en-US" sz="1400" dirty="0" err="1">
                <a:solidFill>
                  <a:schemeClr val="bg1">
                    <a:alpha val="80000"/>
                  </a:schemeClr>
                </a:solidFill>
                <a:effectLst/>
              </a:rPr>
              <a:t>grandes</a:t>
            </a:r>
            <a:r>
              <a:rPr lang="en-US" sz="1400" dirty="0">
                <a:solidFill>
                  <a:schemeClr val="bg1">
                    <a:alpha val="80000"/>
                  </a:schemeClr>
                </a:solidFill>
                <a:effectLst/>
              </a:rPr>
              <a:t> o </a:t>
            </a:r>
            <a:r>
              <a:rPr lang="en-US" sz="1400" dirty="0" err="1">
                <a:solidFill>
                  <a:schemeClr val="bg1">
                    <a:alpha val="80000"/>
                  </a:schemeClr>
                </a:solidFill>
                <a:effectLst/>
              </a:rPr>
              <a:t>pequeñas</a:t>
            </a:r>
            <a:r>
              <a:rPr lang="en-US" sz="1400" dirty="0">
                <a:solidFill>
                  <a:schemeClr val="bg1">
                    <a:alpha val="80000"/>
                  </a:schemeClr>
                </a:solidFill>
                <a:effectLst/>
              </a:rPr>
              <a:t>) </a:t>
            </a:r>
            <a:r>
              <a:rPr lang="en-US" sz="1400" dirty="0" err="1">
                <a:solidFill>
                  <a:schemeClr val="bg1">
                    <a:alpha val="80000"/>
                  </a:schemeClr>
                </a:solidFill>
                <a:effectLst/>
              </a:rPr>
              <a:t>deben</a:t>
            </a:r>
            <a:r>
              <a:rPr lang="en-US" sz="1400" dirty="0">
                <a:solidFill>
                  <a:schemeClr val="bg1">
                    <a:alpha val="80000"/>
                  </a:schemeClr>
                </a:solidFill>
                <a:effectLst/>
              </a:rPr>
              <a:t> </a:t>
            </a:r>
            <a:r>
              <a:rPr lang="en-US" sz="1400" dirty="0" err="1">
                <a:solidFill>
                  <a:schemeClr val="bg1">
                    <a:alpha val="80000"/>
                  </a:schemeClr>
                </a:solidFill>
                <a:effectLst/>
              </a:rPr>
              <a:t>implementar</a:t>
            </a:r>
            <a:r>
              <a:rPr lang="en-US" sz="1400" dirty="0">
                <a:solidFill>
                  <a:schemeClr val="bg1">
                    <a:alpha val="80000"/>
                  </a:schemeClr>
                </a:solidFill>
                <a:effectLst/>
              </a:rPr>
              <a:t> un </a:t>
            </a:r>
            <a:r>
              <a:rPr lang="en-US" sz="1400" dirty="0" err="1">
                <a:solidFill>
                  <a:schemeClr val="bg1">
                    <a:alpha val="80000"/>
                  </a:schemeClr>
                </a:solidFill>
                <a:effectLst/>
              </a:rPr>
              <a:t>proceso</a:t>
            </a:r>
            <a:r>
              <a:rPr lang="en-US" sz="1400" dirty="0">
                <a:solidFill>
                  <a:schemeClr val="bg1">
                    <a:alpha val="80000"/>
                  </a:schemeClr>
                </a:solidFill>
                <a:effectLst/>
              </a:rPr>
              <a:t> de </a:t>
            </a:r>
            <a:r>
              <a:rPr lang="en-US" sz="1400" dirty="0" err="1">
                <a:solidFill>
                  <a:schemeClr val="bg1">
                    <a:alpha val="80000"/>
                  </a:schemeClr>
                </a:solidFill>
                <a:effectLst/>
              </a:rPr>
              <a:t>monitoreo</a:t>
            </a:r>
            <a:r>
              <a:rPr lang="en-US" sz="1400" dirty="0">
                <a:solidFill>
                  <a:schemeClr val="bg1">
                    <a:alpha val="80000"/>
                  </a:schemeClr>
                </a:solidFill>
                <a:effectLst/>
              </a:rPr>
              <a:t> de </a:t>
            </a:r>
            <a:r>
              <a:rPr lang="en-US" sz="1400" dirty="0" err="1">
                <a:solidFill>
                  <a:schemeClr val="bg1">
                    <a:alpha val="80000"/>
                  </a:schemeClr>
                </a:solidFill>
                <a:effectLst/>
              </a:rPr>
              <a:t>riesgos</a:t>
            </a:r>
            <a:r>
              <a:rPr lang="en-US" sz="1400" dirty="0">
                <a:solidFill>
                  <a:schemeClr val="bg1">
                    <a:alpha val="80000"/>
                  </a:schemeClr>
                </a:solidFill>
                <a:effectLst/>
              </a:rPr>
              <a:t> </a:t>
            </a:r>
            <a:r>
              <a:rPr lang="en-US" sz="1400" dirty="0" err="1">
                <a:solidFill>
                  <a:schemeClr val="bg1">
                    <a:alpha val="80000"/>
                  </a:schemeClr>
                </a:solidFill>
                <a:effectLst/>
              </a:rPr>
              <a:t>desde</a:t>
            </a:r>
            <a:r>
              <a:rPr lang="en-US" sz="1400" dirty="0">
                <a:solidFill>
                  <a:schemeClr val="bg1">
                    <a:alpha val="80000"/>
                  </a:schemeClr>
                </a:solidFill>
                <a:effectLst/>
              </a:rPr>
              <a:t> </a:t>
            </a:r>
            <a:r>
              <a:rPr lang="en-US" sz="1400" dirty="0" err="1">
                <a:solidFill>
                  <a:schemeClr val="bg1">
                    <a:alpha val="80000"/>
                  </a:schemeClr>
                </a:solidFill>
                <a:effectLst/>
              </a:rPr>
              <a:t>el</a:t>
            </a:r>
            <a:r>
              <a:rPr lang="en-US" sz="1400" dirty="0">
                <a:solidFill>
                  <a:schemeClr val="bg1">
                    <a:alpha val="80000"/>
                  </a:schemeClr>
                </a:solidFill>
                <a:effectLst/>
              </a:rPr>
              <a:t> </a:t>
            </a:r>
            <a:r>
              <a:rPr lang="en-US" sz="1400" dirty="0" err="1">
                <a:solidFill>
                  <a:schemeClr val="bg1">
                    <a:alpha val="80000"/>
                  </a:schemeClr>
                </a:solidFill>
                <a:effectLst/>
              </a:rPr>
              <a:t>inicio</a:t>
            </a:r>
            <a:r>
              <a:rPr lang="en-US" sz="1400" dirty="0">
                <a:solidFill>
                  <a:schemeClr val="bg1">
                    <a:alpha val="80000"/>
                  </a:schemeClr>
                </a:solidFill>
                <a:effectLst/>
              </a:rPr>
              <a:t> de sus </a:t>
            </a:r>
            <a:r>
              <a:rPr lang="en-US" sz="1400" dirty="0" err="1">
                <a:solidFill>
                  <a:schemeClr val="bg1">
                    <a:alpha val="80000"/>
                  </a:schemeClr>
                </a:solidFill>
                <a:effectLst/>
              </a:rPr>
              <a:t>operaciones</a:t>
            </a:r>
            <a:r>
              <a:rPr lang="en-US" sz="1400" dirty="0">
                <a:solidFill>
                  <a:schemeClr val="bg1">
                    <a:alpha val="80000"/>
                  </a:schemeClr>
                </a:solidFill>
                <a:effectLst/>
              </a:rPr>
              <a:t> </a:t>
            </a:r>
            <a:r>
              <a:rPr lang="en-US" sz="1400" dirty="0" err="1">
                <a:solidFill>
                  <a:schemeClr val="bg1">
                    <a:alpha val="80000"/>
                  </a:schemeClr>
                </a:solidFill>
                <a:effectLst/>
              </a:rPr>
              <a:t>por</a:t>
            </a:r>
            <a:r>
              <a:rPr lang="en-US" sz="1400" dirty="0">
                <a:solidFill>
                  <a:schemeClr val="bg1">
                    <a:alpha val="80000"/>
                  </a:schemeClr>
                </a:solidFill>
                <a:effectLst/>
              </a:rPr>
              <a:t> medio de </a:t>
            </a:r>
            <a:r>
              <a:rPr lang="en-US" sz="1400" dirty="0" err="1">
                <a:solidFill>
                  <a:schemeClr val="bg1">
                    <a:alpha val="80000"/>
                  </a:schemeClr>
                </a:solidFill>
                <a:effectLst/>
              </a:rPr>
              <a:t>herramientas</a:t>
            </a:r>
            <a:r>
              <a:rPr lang="en-US" sz="1400" dirty="0">
                <a:solidFill>
                  <a:schemeClr val="bg1">
                    <a:alpha val="80000"/>
                  </a:schemeClr>
                </a:solidFill>
                <a:effectLst/>
              </a:rPr>
              <a:t> de </a:t>
            </a:r>
            <a:r>
              <a:rPr lang="en-US" sz="1400" dirty="0" err="1">
                <a:solidFill>
                  <a:schemeClr val="bg1">
                    <a:alpha val="80000"/>
                  </a:schemeClr>
                </a:solidFill>
                <a:effectLst/>
              </a:rPr>
              <a:t>seguimiento</a:t>
            </a:r>
            <a:r>
              <a:rPr lang="en-US" sz="1400" dirty="0">
                <a:solidFill>
                  <a:schemeClr val="bg1">
                    <a:alpha val="80000"/>
                  </a:schemeClr>
                </a:solidFill>
                <a:effectLst/>
              </a:rPr>
              <a:t> para </a:t>
            </a:r>
            <a:r>
              <a:rPr lang="en-US" sz="1400" dirty="0" err="1">
                <a:solidFill>
                  <a:schemeClr val="bg1">
                    <a:alpha val="80000"/>
                  </a:schemeClr>
                </a:solidFill>
                <a:effectLst/>
              </a:rPr>
              <a:t>mitigar</a:t>
            </a:r>
            <a:r>
              <a:rPr lang="en-US" sz="1400" dirty="0">
                <a:solidFill>
                  <a:schemeClr val="bg1">
                    <a:alpha val="80000"/>
                  </a:schemeClr>
                </a:solidFill>
                <a:effectLst/>
              </a:rPr>
              <a:t> </a:t>
            </a:r>
            <a:r>
              <a:rPr lang="en-US" sz="1400" dirty="0" err="1">
                <a:solidFill>
                  <a:schemeClr val="bg1">
                    <a:alpha val="80000"/>
                  </a:schemeClr>
                </a:solidFill>
                <a:effectLst/>
              </a:rPr>
              <a:t>el</a:t>
            </a:r>
            <a:r>
              <a:rPr lang="en-US" sz="1400" dirty="0">
                <a:solidFill>
                  <a:schemeClr val="bg1">
                    <a:alpha val="80000"/>
                  </a:schemeClr>
                </a:solidFill>
                <a:effectLst/>
              </a:rPr>
              <a:t> </a:t>
            </a:r>
            <a:r>
              <a:rPr lang="en-US" sz="1400" dirty="0" err="1">
                <a:solidFill>
                  <a:schemeClr val="bg1">
                    <a:alpha val="80000"/>
                  </a:schemeClr>
                </a:solidFill>
                <a:effectLst/>
              </a:rPr>
              <a:t>impacto</a:t>
            </a:r>
            <a:r>
              <a:rPr lang="en-US" sz="1400" dirty="0">
                <a:solidFill>
                  <a:schemeClr val="bg1">
                    <a:alpha val="80000"/>
                  </a:schemeClr>
                </a:solidFill>
                <a:effectLst/>
              </a:rPr>
              <a:t> </a:t>
            </a:r>
            <a:r>
              <a:rPr lang="en-US" sz="1400" dirty="0" err="1">
                <a:solidFill>
                  <a:schemeClr val="bg1">
                    <a:alpha val="80000"/>
                  </a:schemeClr>
                </a:solidFill>
                <a:effectLst/>
              </a:rPr>
              <a:t>económico</a:t>
            </a:r>
            <a:r>
              <a:rPr lang="en-US" sz="1400" dirty="0">
                <a:solidFill>
                  <a:schemeClr val="bg1">
                    <a:alpha val="80000"/>
                  </a:schemeClr>
                </a:solidFill>
                <a:effectLst/>
              </a:rPr>
              <a:t> que </a:t>
            </a:r>
            <a:r>
              <a:rPr lang="en-US" sz="1400" dirty="0" err="1">
                <a:solidFill>
                  <a:schemeClr val="bg1">
                    <a:alpha val="80000"/>
                  </a:schemeClr>
                </a:solidFill>
                <a:effectLst/>
              </a:rPr>
              <a:t>estos</a:t>
            </a:r>
            <a:r>
              <a:rPr lang="en-US" sz="1400" dirty="0">
                <a:solidFill>
                  <a:schemeClr val="bg1">
                    <a:alpha val="80000"/>
                  </a:schemeClr>
                </a:solidFill>
                <a:effectLst/>
              </a:rPr>
              <a:t> </a:t>
            </a:r>
            <a:r>
              <a:rPr lang="en-US" sz="1400" dirty="0" err="1">
                <a:solidFill>
                  <a:schemeClr val="bg1">
                    <a:alpha val="80000"/>
                  </a:schemeClr>
                </a:solidFill>
                <a:effectLst/>
              </a:rPr>
              <a:t>puedan</a:t>
            </a:r>
            <a:r>
              <a:rPr lang="en-US" sz="1400" dirty="0">
                <a:solidFill>
                  <a:schemeClr val="bg1">
                    <a:alpha val="80000"/>
                  </a:schemeClr>
                </a:solidFill>
                <a:effectLst/>
              </a:rPr>
              <a:t> </a:t>
            </a:r>
            <a:r>
              <a:rPr lang="en-US" sz="1400" dirty="0" err="1">
                <a:solidFill>
                  <a:schemeClr val="bg1">
                    <a:alpha val="80000"/>
                  </a:schemeClr>
                </a:solidFill>
                <a:effectLst/>
              </a:rPr>
              <a:t>ocasionar</a:t>
            </a:r>
            <a:r>
              <a:rPr lang="en-US" sz="1400" dirty="0">
                <a:solidFill>
                  <a:schemeClr val="bg1">
                    <a:alpha val="80000"/>
                  </a:schemeClr>
                </a:solidFill>
                <a:effectLst/>
              </a:rPr>
              <a:t>.</a:t>
            </a:r>
            <a:br>
              <a:rPr lang="en-US" sz="1400" dirty="0">
                <a:solidFill>
                  <a:schemeClr val="bg1">
                    <a:alpha val="80000"/>
                  </a:schemeClr>
                </a:solidFill>
                <a:effectLst/>
              </a:rPr>
            </a:br>
            <a:endParaRPr lang="en-US" sz="1400" dirty="0">
              <a:solidFill>
                <a:schemeClr val="bg1">
                  <a:alpha val="80000"/>
                </a:schemeClr>
              </a:solidFill>
              <a:effectLst/>
            </a:endParaRPr>
          </a:p>
          <a:p>
            <a:pPr marL="342900" marR="0" lvl="0" indent="-228600">
              <a:lnSpc>
                <a:spcPct val="90000"/>
              </a:lnSpc>
              <a:spcBef>
                <a:spcPts val="0"/>
              </a:spcBef>
              <a:spcAft>
                <a:spcPts val="0"/>
              </a:spcAft>
              <a:buFont typeface="Arial" panose="020B0604020202020204" pitchFamily="34" charset="0"/>
              <a:buChar char="•"/>
            </a:pPr>
            <a:r>
              <a:rPr lang="en-US" sz="1400" dirty="0">
                <a:solidFill>
                  <a:schemeClr val="bg1">
                    <a:alpha val="80000"/>
                  </a:schemeClr>
                </a:solidFill>
                <a:effectLst/>
              </a:rPr>
              <a:t>Al </a:t>
            </a:r>
            <a:r>
              <a:rPr lang="en-US" sz="1400" dirty="0" err="1">
                <a:solidFill>
                  <a:schemeClr val="bg1">
                    <a:alpha val="80000"/>
                  </a:schemeClr>
                </a:solidFill>
                <a:effectLst/>
              </a:rPr>
              <a:t>momento</a:t>
            </a:r>
            <a:r>
              <a:rPr lang="en-US" sz="1400" dirty="0">
                <a:solidFill>
                  <a:schemeClr val="bg1">
                    <a:alpha val="80000"/>
                  </a:schemeClr>
                </a:solidFill>
                <a:effectLst/>
              </a:rPr>
              <a:t> de </a:t>
            </a:r>
            <a:r>
              <a:rPr lang="en-US" sz="1400" dirty="0" err="1">
                <a:solidFill>
                  <a:schemeClr val="bg1">
                    <a:alpha val="80000"/>
                  </a:schemeClr>
                </a:solidFill>
                <a:effectLst/>
              </a:rPr>
              <a:t>tomar</a:t>
            </a:r>
            <a:r>
              <a:rPr lang="en-US" sz="1400" dirty="0">
                <a:solidFill>
                  <a:schemeClr val="bg1">
                    <a:alpha val="80000"/>
                  </a:schemeClr>
                </a:solidFill>
                <a:effectLst/>
              </a:rPr>
              <a:t> </a:t>
            </a:r>
            <a:r>
              <a:rPr lang="en-US" sz="1400" dirty="0" err="1">
                <a:solidFill>
                  <a:schemeClr val="bg1">
                    <a:alpha val="80000"/>
                  </a:schemeClr>
                </a:solidFill>
                <a:effectLst/>
              </a:rPr>
              <a:t>decisiones</a:t>
            </a:r>
            <a:r>
              <a:rPr lang="en-US" sz="1400" dirty="0">
                <a:solidFill>
                  <a:schemeClr val="bg1">
                    <a:alpha val="80000"/>
                  </a:schemeClr>
                </a:solidFill>
                <a:effectLst/>
              </a:rPr>
              <a:t> </a:t>
            </a:r>
            <a:r>
              <a:rPr lang="en-US" sz="1400" dirty="0" err="1">
                <a:solidFill>
                  <a:schemeClr val="bg1">
                    <a:alpha val="80000"/>
                  </a:schemeClr>
                </a:solidFill>
                <a:effectLst/>
              </a:rPr>
              <a:t>financieras</a:t>
            </a:r>
            <a:r>
              <a:rPr lang="en-US" sz="1400" dirty="0">
                <a:solidFill>
                  <a:schemeClr val="bg1">
                    <a:alpha val="80000"/>
                  </a:schemeClr>
                </a:solidFill>
                <a:effectLst/>
              </a:rPr>
              <a:t>, </a:t>
            </a:r>
            <a:r>
              <a:rPr lang="en-US" sz="1400" dirty="0" err="1">
                <a:solidFill>
                  <a:schemeClr val="bg1">
                    <a:alpha val="80000"/>
                  </a:schemeClr>
                </a:solidFill>
                <a:effectLst/>
              </a:rPr>
              <a:t>los</a:t>
            </a:r>
            <a:r>
              <a:rPr lang="en-US" sz="1400" dirty="0">
                <a:solidFill>
                  <a:schemeClr val="bg1">
                    <a:alpha val="80000"/>
                  </a:schemeClr>
                </a:solidFill>
                <a:effectLst/>
              </a:rPr>
              <a:t> </a:t>
            </a:r>
            <a:r>
              <a:rPr lang="en-US" sz="1400" dirty="0" err="1">
                <a:solidFill>
                  <a:schemeClr val="bg1">
                    <a:alpha val="80000"/>
                  </a:schemeClr>
                </a:solidFill>
                <a:effectLst/>
              </a:rPr>
              <a:t>administradores</a:t>
            </a:r>
            <a:r>
              <a:rPr lang="en-US" sz="1400" dirty="0">
                <a:solidFill>
                  <a:schemeClr val="bg1">
                    <a:alpha val="80000"/>
                  </a:schemeClr>
                </a:solidFill>
                <a:effectLst/>
              </a:rPr>
              <a:t> </a:t>
            </a:r>
            <a:r>
              <a:rPr lang="en-US" sz="1400" dirty="0" err="1">
                <a:solidFill>
                  <a:schemeClr val="bg1">
                    <a:alpha val="80000"/>
                  </a:schemeClr>
                </a:solidFill>
                <a:effectLst/>
              </a:rPr>
              <a:t>deben</a:t>
            </a:r>
            <a:r>
              <a:rPr lang="en-US" sz="1400" dirty="0">
                <a:solidFill>
                  <a:schemeClr val="bg1">
                    <a:alpha val="80000"/>
                  </a:schemeClr>
                </a:solidFill>
                <a:effectLst/>
              </a:rPr>
              <a:t> saber </a:t>
            </a:r>
            <a:r>
              <a:rPr lang="en-US" sz="1400" dirty="0" err="1">
                <a:solidFill>
                  <a:schemeClr val="bg1">
                    <a:alpha val="80000"/>
                  </a:schemeClr>
                </a:solidFill>
                <a:effectLst/>
              </a:rPr>
              <a:t>identificar</a:t>
            </a:r>
            <a:r>
              <a:rPr lang="en-US" sz="1400" dirty="0">
                <a:solidFill>
                  <a:schemeClr val="bg1">
                    <a:alpha val="80000"/>
                  </a:schemeClr>
                </a:solidFill>
                <a:effectLst/>
              </a:rPr>
              <a:t> </a:t>
            </a:r>
            <a:r>
              <a:rPr lang="en-US" sz="1400" dirty="0" err="1">
                <a:solidFill>
                  <a:schemeClr val="bg1">
                    <a:alpha val="80000"/>
                  </a:schemeClr>
                </a:solidFill>
                <a:effectLst/>
              </a:rPr>
              <a:t>cuáles</a:t>
            </a:r>
            <a:r>
              <a:rPr lang="en-US" sz="1400" dirty="0">
                <a:solidFill>
                  <a:schemeClr val="bg1">
                    <a:alpha val="80000"/>
                  </a:schemeClr>
                </a:solidFill>
                <a:effectLst/>
              </a:rPr>
              <a:t> son </a:t>
            </a:r>
            <a:r>
              <a:rPr lang="en-US" sz="1400" dirty="0" err="1">
                <a:solidFill>
                  <a:schemeClr val="bg1">
                    <a:alpha val="80000"/>
                  </a:schemeClr>
                </a:solidFill>
                <a:effectLst/>
              </a:rPr>
              <a:t>los</a:t>
            </a:r>
            <a:r>
              <a:rPr lang="en-US" sz="1400" dirty="0">
                <a:solidFill>
                  <a:schemeClr val="bg1">
                    <a:alpha val="80000"/>
                  </a:schemeClr>
                </a:solidFill>
                <a:effectLst/>
              </a:rPr>
              <a:t> </a:t>
            </a:r>
            <a:r>
              <a:rPr lang="en-US" sz="1400" dirty="0" err="1">
                <a:solidFill>
                  <a:schemeClr val="bg1">
                    <a:alpha val="80000"/>
                  </a:schemeClr>
                </a:solidFill>
                <a:effectLst/>
              </a:rPr>
              <a:t>diversos</a:t>
            </a:r>
            <a:r>
              <a:rPr lang="en-US" sz="1400" dirty="0">
                <a:solidFill>
                  <a:schemeClr val="bg1">
                    <a:alpha val="80000"/>
                  </a:schemeClr>
                </a:solidFill>
                <a:effectLst/>
              </a:rPr>
              <a:t> </a:t>
            </a:r>
            <a:r>
              <a:rPr lang="en-US" sz="1400" dirty="0" err="1">
                <a:solidFill>
                  <a:schemeClr val="bg1">
                    <a:alpha val="80000"/>
                  </a:schemeClr>
                </a:solidFill>
                <a:effectLst/>
              </a:rPr>
              <a:t>riesgos</a:t>
            </a:r>
            <a:r>
              <a:rPr lang="en-US" sz="1400" dirty="0">
                <a:solidFill>
                  <a:schemeClr val="bg1">
                    <a:alpha val="80000"/>
                  </a:schemeClr>
                </a:solidFill>
                <a:effectLst/>
              </a:rPr>
              <a:t> a </a:t>
            </a:r>
            <a:r>
              <a:rPr lang="en-US" sz="1400" dirty="0" err="1">
                <a:solidFill>
                  <a:schemeClr val="bg1">
                    <a:alpha val="80000"/>
                  </a:schemeClr>
                </a:solidFill>
                <a:effectLst/>
              </a:rPr>
              <a:t>los</a:t>
            </a:r>
            <a:r>
              <a:rPr lang="en-US" sz="1400" dirty="0">
                <a:solidFill>
                  <a:schemeClr val="bg1">
                    <a:alpha val="80000"/>
                  </a:schemeClr>
                </a:solidFill>
                <a:effectLst/>
              </a:rPr>
              <a:t> que se </a:t>
            </a:r>
            <a:r>
              <a:rPr lang="en-US" sz="1400" dirty="0" err="1">
                <a:solidFill>
                  <a:schemeClr val="bg1">
                    <a:alpha val="80000"/>
                  </a:schemeClr>
                </a:solidFill>
                <a:effectLst/>
              </a:rPr>
              <a:t>expone</a:t>
            </a:r>
            <a:r>
              <a:rPr lang="en-US" sz="1400" dirty="0">
                <a:solidFill>
                  <a:schemeClr val="bg1">
                    <a:alpha val="80000"/>
                  </a:schemeClr>
                </a:solidFill>
                <a:effectLst/>
              </a:rPr>
              <a:t> la </a:t>
            </a:r>
            <a:r>
              <a:rPr lang="en-US" sz="1400" dirty="0" err="1">
                <a:solidFill>
                  <a:schemeClr val="bg1">
                    <a:alpha val="80000"/>
                  </a:schemeClr>
                </a:solidFill>
                <a:effectLst/>
              </a:rPr>
              <a:t>empresa</a:t>
            </a:r>
            <a:r>
              <a:rPr lang="en-US" sz="1400" dirty="0">
                <a:solidFill>
                  <a:schemeClr val="bg1">
                    <a:alpha val="80000"/>
                  </a:schemeClr>
                </a:solidFill>
                <a:effectLst/>
              </a:rPr>
              <a:t> </a:t>
            </a:r>
            <a:r>
              <a:rPr lang="en-US" sz="1400" dirty="0" err="1">
                <a:solidFill>
                  <a:schemeClr val="bg1">
                    <a:alpha val="80000"/>
                  </a:schemeClr>
                </a:solidFill>
                <a:effectLst/>
              </a:rPr>
              <a:t>desarrollando</a:t>
            </a:r>
            <a:r>
              <a:rPr lang="en-US" sz="1400" dirty="0">
                <a:solidFill>
                  <a:schemeClr val="bg1">
                    <a:alpha val="80000"/>
                  </a:schemeClr>
                </a:solidFill>
                <a:effectLst/>
              </a:rPr>
              <a:t> </a:t>
            </a:r>
            <a:r>
              <a:rPr lang="en-US" sz="1400" dirty="0" err="1">
                <a:solidFill>
                  <a:schemeClr val="bg1">
                    <a:alpha val="80000"/>
                  </a:schemeClr>
                </a:solidFill>
                <a:effectLst/>
              </a:rPr>
              <a:t>proceso</a:t>
            </a:r>
            <a:r>
              <a:rPr lang="en-US" sz="1400" dirty="0">
                <a:solidFill>
                  <a:schemeClr val="bg1">
                    <a:alpha val="80000"/>
                  </a:schemeClr>
                </a:solidFill>
                <a:effectLst/>
              </a:rPr>
              <a:t> </a:t>
            </a:r>
            <a:r>
              <a:rPr lang="en-US" sz="1400" dirty="0" err="1">
                <a:solidFill>
                  <a:schemeClr val="bg1">
                    <a:alpha val="80000"/>
                  </a:schemeClr>
                </a:solidFill>
                <a:effectLst/>
              </a:rPr>
              <a:t>eficaz</a:t>
            </a:r>
            <a:r>
              <a:rPr lang="en-US" sz="1400" dirty="0">
                <a:solidFill>
                  <a:schemeClr val="bg1">
                    <a:alpha val="80000"/>
                  </a:schemeClr>
                </a:solidFill>
                <a:effectLst/>
              </a:rPr>
              <a:t> para </a:t>
            </a:r>
            <a:r>
              <a:rPr lang="en-US" sz="1400" dirty="0" err="1">
                <a:solidFill>
                  <a:schemeClr val="bg1">
                    <a:alpha val="80000"/>
                  </a:schemeClr>
                </a:solidFill>
                <a:effectLst/>
              </a:rPr>
              <a:t>medir</a:t>
            </a:r>
            <a:r>
              <a:rPr lang="en-US" sz="1400" dirty="0">
                <a:solidFill>
                  <a:schemeClr val="bg1">
                    <a:alpha val="80000"/>
                  </a:schemeClr>
                </a:solidFill>
                <a:effectLst/>
              </a:rPr>
              <a:t>, </a:t>
            </a:r>
            <a:r>
              <a:rPr lang="en-US" sz="1400" dirty="0" err="1">
                <a:solidFill>
                  <a:schemeClr val="bg1">
                    <a:alpha val="80000"/>
                  </a:schemeClr>
                </a:solidFill>
                <a:effectLst/>
              </a:rPr>
              <a:t>evaluar</a:t>
            </a:r>
            <a:r>
              <a:rPr lang="en-US" sz="1400" dirty="0">
                <a:solidFill>
                  <a:schemeClr val="bg1">
                    <a:alpha val="80000"/>
                  </a:schemeClr>
                </a:solidFill>
                <a:effectLst/>
              </a:rPr>
              <a:t>, </a:t>
            </a:r>
            <a:r>
              <a:rPr lang="en-US" sz="1400" dirty="0" err="1">
                <a:solidFill>
                  <a:schemeClr val="bg1">
                    <a:alpha val="80000"/>
                  </a:schemeClr>
                </a:solidFill>
                <a:effectLst/>
              </a:rPr>
              <a:t>prevenir</a:t>
            </a:r>
            <a:r>
              <a:rPr lang="en-US" sz="1400" dirty="0">
                <a:solidFill>
                  <a:schemeClr val="bg1">
                    <a:alpha val="80000"/>
                  </a:schemeClr>
                </a:solidFill>
                <a:effectLst/>
              </a:rPr>
              <a:t> y </a:t>
            </a:r>
            <a:r>
              <a:rPr lang="en-US" sz="1400" dirty="0" err="1">
                <a:solidFill>
                  <a:schemeClr val="bg1">
                    <a:alpha val="80000"/>
                  </a:schemeClr>
                </a:solidFill>
                <a:effectLst/>
              </a:rPr>
              <a:t>monitorear</a:t>
            </a:r>
            <a:r>
              <a:rPr lang="en-US" sz="1400" dirty="0">
                <a:solidFill>
                  <a:schemeClr val="bg1">
                    <a:alpha val="80000"/>
                  </a:schemeClr>
                </a:solidFill>
                <a:effectLst/>
              </a:rPr>
              <a:t> </a:t>
            </a:r>
            <a:r>
              <a:rPr lang="en-US" sz="1400" dirty="0" err="1">
                <a:solidFill>
                  <a:schemeClr val="bg1">
                    <a:alpha val="80000"/>
                  </a:schemeClr>
                </a:solidFill>
                <a:effectLst/>
              </a:rPr>
              <a:t>los</a:t>
            </a:r>
            <a:r>
              <a:rPr lang="en-US" sz="1400" dirty="0">
                <a:solidFill>
                  <a:schemeClr val="bg1">
                    <a:alpha val="80000"/>
                  </a:schemeClr>
                </a:solidFill>
                <a:effectLst/>
              </a:rPr>
              <a:t> </a:t>
            </a:r>
            <a:r>
              <a:rPr lang="en-US" sz="1400" dirty="0" err="1">
                <a:solidFill>
                  <a:schemeClr val="bg1">
                    <a:alpha val="80000"/>
                  </a:schemeClr>
                </a:solidFill>
                <a:effectLst/>
              </a:rPr>
              <a:t>riesgos</a:t>
            </a:r>
            <a:r>
              <a:rPr lang="en-US" sz="1400" dirty="0">
                <a:solidFill>
                  <a:schemeClr val="bg1">
                    <a:alpha val="80000"/>
                  </a:schemeClr>
                </a:solidFill>
                <a:effectLst/>
              </a:rPr>
              <a:t>, y </a:t>
            </a:r>
            <a:r>
              <a:rPr lang="en-US" sz="1400" dirty="0" err="1">
                <a:solidFill>
                  <a:schemeClr val="bg1">
                    <a:alpha val="80000"/>
                  </a:schemeClr>
                </a:solidFill>
                <a:effectLst/>
              </a:rPr>
              <a:t>así</a:t>
            </a:r>
            <a:r>
              <a:rPr lang="en-US" sz="1400" dirty="0">
                <a:solidFill>
                  <a:schemeClr val="bg1">
                    <a:alpha val="80000"/>
                  </a:schemeClr>
                </a:solidFill>
                <a:effectLst/>
              </a:rPr>
              <a:t> </a:t>
            </a:r>
            <a:r>
              <a:rPr lang="en-US" sz="1400" dirty="0" err="1">
                <a:solidFill>
                  <a:schemeClr val="bg1">
                    <a:alpha val="80000"/>
                  </a:schemeClr>
                </a:solidFill>
                <a:effectLst/>
              </a:rPr>
              <a:t>evitar</a:t>
            </a:r>
            <a:r>
              <a:rPr lang="en-US" sz="1400" dirty="0">
                <a:solidFill>
                  <a:schemeClr val="bg1">
                    <a:alpha val="80000"/>
                  </a:schemeClr>
                </a:solidFill>
                <a:effectLst/>
              </a:rPr>
              <a:t> </a:t>
            </a:r>
            <a:r>
              <a:rPr lang="en-US" sz="1400" dirty="0" err="1">
                <a:solidFill>
                  <a:schemeClr val="bg1">
                    <a:alpha val="80000"/>
                  </a:schemeClr>
                </a:solidFill>
                <a:effectLst/>
              </a:rPr>
              <a:t>pérdidas</a:t>
            </a:r>
            <a:r>
              <a:rPr lang="en-US" sz="1400" dirty="0">
                <a:solidFill>
                  <a:schemeClr val="bg1">
                    <a:alpha val="80000"/>
                  </a:schemeClr>
                </a:solidFill>
                <a:effectLst/>
              </a:rPr>
              <a:t> </a:t>
            </a:r>
            <a:r>
              <a:rPr lang="en-US" sz="1400" dirty="0" err="1">
                <a:solidFill>
                  <a:schemeClr val="bg1">
                    <a:alpha val="80000"/>
                  </a:schemeClr>
                </a:solidFill>
                <a:effectLst/>
              </a:rPr>
              <a:t>financieras</a:t>
            </a:r>
            <a:r>
              <a:rPr lang="en-US" sz="1400" dirty="0">
                <a:solidFill>
                  <a:schemeClr val="bg1">
                    <a:alpha val="80000"/>
                  </a:schemeClr>
                </a:solidFill>
                <a:effectLst/>
              </a:rPr>
              <a:t>.</a:t>
            </a:r>
            <a:br>
              <a:rPr lang="en-US" sz="1400" dirty="0">
                <a:solidFill>
                  <a:schemeClr val="bg1">
                    <a:alpha val="80000"/>
                  </a:schemeClr>
                </a:solidFill>
                <a:effectLst/>
              </a:rPr>
            </a:br>
            <a:endParaRPr lang="en-US" sz="1400" dirty="0">
              <a:solidFill>
                <a:schemeClr val="bg1">
                  <a:alpha val="80000"/>
                </a:schemeClr>
              </a:solidFill>
              <a:effectLst/>
            </a:endParaRPr>
          </a:p>
        </p:txBody>
      </p:sp>
    </p:spTree>
    <p:extLst>
      <p:ext uri="{BB962C8B-B14F-4D97-AF65-F5344CB8AC3E}">
        <p14:creationId xmlns:p14="http://schemas.microsoft.com/office/powerpoint/2010/main" val="142305912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75A78FC-5D5E-49EF-B209-5976F6A31E63}"/>
              </a:ext>
            </a:extLst>
          </p:cNvPr>
          <p:cNvPicPr>
            <a:picLocks noChangeAspect="1" noChangeArrowheads="1"/>
          </p:cNvPicPr>
          <p:nvPr/>
        </p:nvPicPr>
        <p:blipFill rotWithShape="1">
          <a:blip r:embed="rId2"/>
          <a:srcRect l="10924" r="24432" b="909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881A33DC-83DA-4F2D-92B4-0A16CAC7A48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err="1">
                <a:latin typeface="+mj-lt"/>
                <a:cs typeface="+mj-cs"/>
              </a:rPr>
              <a:t>Resumen</a:t>
            </a:r>
            <a:r>
              <a:rPr lang="en-US" sz="2800" dirty="0">
                <a:latin typeface="+mj-lt"/>
                <a:cs typeface="+mj-cs"/>
              </a:rPr>
              <a:t> </a:t>
            </a:r>
            <a:r>
              <a:rPr lang="en-US" sz="2800" dirty="0" err="1">
                <a:latin typeface="+mj-lt"/>
                <a:cs typeface="+mj-cs"/>
              </a:rPr>
              <a:t>Ejecutivo</a:t>
            </a:r>
            <a:endParaRPr lang="en-US" sz="2800" dirty="0">
              <a:latin typeface="+mj-lt"/>
              <a:cs typeface="+mj-cs"/>
            </a:endParaRPr>
          </a:p>
        </p:txBody>
      </p:sp>
      <p:sp>
        <p:nvSpPr>
          <p:cNvPr id="139" name="Rectangle 1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E6EED02-85AC-4509-BE0D-EEBEB8AD61F3}"/>
              </a:ext>
            </a:extLst>
          </p:cNvPr>
          <p:cNvSpPr txBox="1"/>
          <p:nvPr/>
        </p:nvSpPr>
        <p:spPr>
          <a:xfrm>
            <a:off x="371093" y="2530601"/>
            <a:ext cx="5408269" cy="339471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R="0">
              <a:lnSpc>
                <a:spcPct val="90000"/>
              </a:lnSpc>
              <a:spcBef>
                <a:spcPts val="1000"/>
              </a:spcBef>
              <a:spcAft>
                <a:spcPts val="1000"/>
              </a:spcAft>
            </a:pPr>
            <a:r>
              <a:rPr lang="en-US" sz="1200" dirty="0">
                <a:effectLst/>
              </a:rPr>
              <a:t>El </a:t>
            </a:r>
            <a:r>
              <a:rPr lang="en-US" sz="1200" b="1" dirty="0" err="1">
                <a:effectLst/>
              </a:rPr>
              <a:t>riesgo</a:t>
            </a:r>
            <a:r>
              <a:rPr lang="en-US" sz="1200" dirty="0">
                <a:effectLst/>
              </a:rPr>
              <a:t> lo </a:t>
            </a:r>
            <a:r>
              <a:rPr lang="en-US" sz="1200" dirty="0" err="1">
                <a:effectLst/>
              </a:rPr>
              <a:t>podemos</a:t>
            </a:r>
            <a:r>
              <a:rPr lang="en-US" sz="1200" dirty="0">
                <a:effectLst/>
              </a:rPr>
              <a:t> </a:t>
            </a:r>
            <a:r>
              <a:rPr lang="en-US" sz="1200" dirty="0" err="1">
                <a:effectLst/>
              </a:rPr>
              <a:t>definir</a:t>
            </a:r>
            <a:r>
              <a:rPr lang="en-US" sz="1200" dirty="0">
                <a:effectLst/>
              </a:rPr>
              <a:t> </a:t>
            </a:r>
            <a:r>
              <a:rPr lang="en-US" sz="1200" dirty="0" err="1">
                <a:effectLst/>
              </a:rPr>
              <a:t>como</a:t>
            </a:r>
            <a:r>
              <a:rPr lang="en-US" sz="1200" dirty="0">
                <a:effectLst/>
              </a:rPr>
              <a:t> la </a:t>
            </a:r>
            <a:r>
              <a:rPr lang="en-US" sz="1200" dirty="0" err="1">
                <a:effectLst/>
              </a:rPr>
              <a:t>incertidumbre</a:t>
            </a:r>
            <a:r>
              <a:rPr lang="en-US" sz="1200" dirty="0">
                <a:effectLst/>
              </a:rPr>
              <a:t> </a:t>
            </a:r>
            <a:r>
              <a:rPr lang="en-US" sz="1200" dirty="0" err="1">
                <a:effectLst/>
              </a:rPr>
              <a:t>generada</a:t>
            </a:r>
            <a:r>
              <a:rPr lang="en-US" sz="1200" dirty="0">
                <a:effectLst/>
              </a:rPr>
              <a:t> </a:t>
            </a:r>
            <a:r>
              <a:rPr lang="en-US" sz="1200" dirty="0" err="1">
                <a:effectLst/>
              </a:rPr>
              <a:t>por</a:t>
            </a:r>
            <a:r>
              <a:rPr lang="en-US" sz="1200" dirty="0">
                <a:effectLst/>
              </a:rPr>
              <a:t> la </a:t>
            </a:r>
            <a:r>
              <a:rPr lang="en-US" sz="1200" dirty="0" err="1">
                <a:effectLst/>
              </a:rPr>
              <a:t>evolución</a:t>
            </a:r>
            <a:r>
              <a:rPr lang="en-US" sz="1200" dirty="0">
                <a:effectLst/>
              </a:rPr>
              <a:t> y </a:t>
            </a:r>
            <a:r>
              <a:rPr lang="en-US" sz="1200" dirty="0" err="1">
                <a:effectLst/>
              </a:rPr>
              <a:t>resultado</a:t>
            </a:r>
            <a:r>
              <a:rPr lang="en-US" sz="1200" dirty="0">
                <a:effectLst/>
              </a:rPr>
              <a:t> de un </a:t>
            </a:r>
            <a:r>
              <a:rPr lang="en-US" sz="1200" dirty="0" err="1">
                <a:effectLst/>
              </a:rPr>
              <a:t>suceso</a:t>
            </a:r>
            <a:r>
              <a:rPr lang="en-US" sz="1200" dirty="0">
                <a:effectLst/>
              </a:rPr>
              <a:t> </a:t>
            </a:r>
            <a:r>
              <a:rPr lang="en-US" sz="1200" dirty="0" err="1">
                <a:effectLst/>
              </a:rPr>
              <a:t>en</a:t>
            </a:r>
            <a:r>
              <a:rPr lang="en-US" sz="1200" dirty="0">
                <a:effectLst/>
              </a:rPr>
              <a:t> </a:t>
            </a:r>
            <a:r>
              <a:rPr lang="en-US" sz="1200" dirty="0" err="1">
                <a:effectLst/>
              </a:rPr>
              <a:t>concreto</a:t>
            </a:r>
            <a:r>
              <a:rPr lang="en-US" sz="1200" dirty="0">
                <a:effectLst/>
              </a:rPr>
              <a:t> y </a:t>
            </a:r>
            <a:r>
              <a:rPr lang="en-US" sz="1200" dirty="0" err="1">
                <a:effectLst/>
              </a:rPr>
              <a:t>cuando</a:t>
            </a:r>
            <a:r>
              <a:rPr lang="en-US" sz="1200" dirty="0">
                <a:effectLst/>
              </a:rPr>
              <a:t> </a:t>
            </a:r>
            <a:r>
              <a:rPr lang="en-US" sz="1200" dirty="0" err="1">
                <a:effectLst/>
              </a:rPr>
              <a:t>este</a:t>
            </a:r>
            <a:r>
              <a:rPr lang="en-US" sz="1200" dirty="0">
                <a:effectLst/>
              </a:rPr>
              <a:t> se </a:t>
            </a:r>
            <a:r>
              <a:rPr lang="en-US" sz="1200" dirty="0" err="1">
                <a:effectLst/>
              </a:rPr>
              <a:t>materializa</a:t>
            </a:r>
            <a:r>
              <a:rPr lang="en-US" sz="1200" dirty="0">
                <a:effectLst/>
              </a:rPr>
              <a:t> genera </a:t>
            </a:r>
            <a:r>
              <a:rPr lang="en-US" sz="1200" dirty="0" err="1">
                <a:effectLst/>
              </a:rPr>
              <a:t>una</a:t>
            </a:r>
            <a:r>
              <a:rPr lang="en-US" sz="1200" dirty="0">
                <a:effectLst/>
              </a:rPr>
              <a:t> </a:t>
            </a:r>
            <a:r>
              <a:rPr lang="en-US" sz="1200" dirty="0" err="1">
                <a:effectLst/>
              </a:rPr>
              <a:t>pérdida</a:t>
            </a:r>
            <a:r>
              <a:rPr lang="en-US" sz="1200" dirty="0">
                <a:effectLst/>
              </a:rPr>
              <a:t>. Las </a:t>
            </a:r>
            <a:r>
              <a:rPr lang="en-US" sz="1200" dirty="0" err="1">
                <a:effectLst/>
              </a:rPr>
              <a:t>pérdidas</a:t>
            </a:r>
            <a:r>
              <a:rPr lang="en-US" sz="1200" dirty="0">
                <a:effectLst/>
              </a:rPr>
              <a:t> se </a:t>
            </a:r>
            <a:r>
              <a:rPr lang="en-US" sz="1200" dirty="0" err="1">
                <a:effectLst/>
              </a:rPr>
              <a:t>pueden</a:t>
            </a:r>
            <a:r>
              <a:rPr lang="en-US" sz="1200" dirty="0">
                <a:effectLst/>
              </a:rPr>
              <a:t> ser </a:t>
            </a:r>
            <a:r>
              <a:rPr lang="en-US" sz="1200" dirty="0" err="1">
                <a:effectLst/>
              </a:rPr>
              <a:t>visibles</a:t>
            </a:r>
            <a:r>
              <a:rPr lang="en-US" sz="1200" dirty="0">
                <a:effectLst/>
              </a:rPr>
              <a:t> </a:t>
            </a:r>
            <a:r>
              <a:rPr lang="en-US" sz="1200" dirty="0" err="1">
                <a:effectLst/>
              </a:rPr>
              <a:t>como</a:t>
            </a:r>
            <a:r>
              <a:rPr lang="en-US" sz="1200" dirty="0">
                <a:effectLst/>
              </a:rPr>
              <a:t> </a:t>
            </a:r>
            <a:r>
              <a:rPr lang="en-US" sz="1200" dirty="0" err="1">
                <a:effectLst/>
              </a:rPr>
              <a:t>el</a:t>
            </a:r>
            <a:r>
              <a:rPr lang="en-US" sz="1200" dirty="0">
                <a:effectLst/>
              </a:rPr>
              <a:t> dinero o no </a:t>
            </a:r>
            <a:r>
              <a:rPr lang="en-US" sz="1200" dirty="0" err="1">
                <a:effectLst/>
              </a:rPr>
              <a:t>visibles</a:t>
            </a:r>
            <a:r>
              <a:rPr lang="en-US" sz="1200" dirty="0">
                <a:effectLst/>
              </a:rPr>
              <a:t> </a:t>
            </a:r>
            <a:r>
              <a:rPr lang="en-US" sz="1200" dirty="0" err="1">
                <a:effectLst/>
              </a:rPr>
              <a:t>como</a:t>
            </a:r>
            <a:r>
              <a:rPr lang="en-US" sz="1200" dirty="0">
                <a:effectLst/>
              </a:rPr>
              <a:t> son </a:t>
            </a:r>
            <a:r>
              <a:rPr lang="en-US" sz="1200" dirty="0" err="1">
                <a:effectLst/>
              </a:rPr>
              <a:t>el</a:t>
            </a:r>
            <a:r>
              <a:rPr lang="en-US" sz="1200" dirty="0">
                <a:effectLst/>
              </a:rPr>
              <a:t> </a:t>
            </a:r>
            <a:r>
              <a:rPr lang="en-US" sz="1200" dirty="0" err="1">
                <a:effectLst/>
              </a:rPr>
              <a:t>tiempo</a:t>
            </a:r>
            <a:r>
              <a:rPr lang="en-US" sz="1200" dirty="0">
                <a:effectLst/>
              </a:rPr>
              <a:t>, </a:t>
            </a:r>
            <a:r>
              <a:rPr lang="en-US" sz="1200" dirty="0" err="1">
                <a:effectLst/>
              </a:rPr>
              <a:t>los</a:t>
            </a:r>
            <a:r>
              <a:rPr lang="en-US" sz="1200" dirty="0">
                <a:effectLst/>
              </a:rPr>
              <a:t> </a:t>
            </a:r>
            <a:r>
              <a:rPr lang="en-US" sz="1200" dirty="0" err="1">
                <a:effectLst/>
              </a:rPr>
              <a:t>clientes</a:t>
            </a:r>
            <a:r>
              <a:rPr lang="en-US" sz="1200" dirty="0">
                <a:effectLst/>
              </a:rPr>
              <a:t>, </a:t>
            </a:r>
            <a:r>
              <a:rPr lang="en-US" sz="1200" dirty="0" err="1">
                <a:effectLst/>
              </a:rPr>
              <a:t>reputación</a:t>
            </a:r>
            <a:r>
              <a:rPr lang="en-US" sz="1200" dirty="0">
                <a:effectLst/>
              </a:rPr>
              <a:t>, </a:t>
            </a:r>
            <a:r>
              <a:rPr lang="en-US" sz="1200" dirty="0" err="1">
                <a:effectLst/>
              </a:rPr>
              <a:t>talento</a:t>
            </a:r>
            <a:r>
              <a:rPr lang="en-US" sz="1200" dirty="0">
                <a:effectLst/>
              </a:rPr>
              <a:t> o </a:t>
            </a:r>
            <a:r>
              <a:rPr lang="en-US" sz="1200" dirty="0" err="1">
                <a:effectLst/>
              </a:rPr>
              <a:t>negocios</a:t>
            </a:r>
            <a:r>
              <a:rPr lang="en-US" sz="1200" dirty="0">
                <a:effectLst/>
              </a:rPr>
              <a:t>. </a:t>
            </a:r>
          </a:p>
          <a:p>
            <a:pPr marR="0">
              <a:lnSpc>
                <a:spcPct val="90000"/>
              </a:lnSpc>
              <a:spcBef>
                <a:spcPts val="1000"/>
              </a:spcBef>
              <a:spcAft>
                <a:spcPts val="1000"/>
              </a:spcAft>
            </a:pPr>
            <a:r>
              <a:rPr lang="en-US" sz="1200" dirty="0">
                <a:effectLst/>
              </a:rPr>
              <a:t>El </a:t>
            </a:r>
            <a:r>
              <a:rPr lang="en-US" sz="1200" b="1" dirty="0" err="1">
                <a:effectLst/>
              </a:rPr>
              <a:t>riesgo</a:t>
            </a:r>
            <a:r>
              <a:rPr lang="en-US" sz="1200" b="1" dirty="0">
                <a:effectLst/>
              </a:rPr>
              <a:t> </a:t>
            </a:r>
            <a:r>
              <a:rPr lang="en-US" sz="1200" b="1" dirty="0" err="1">
                <a:effectLst/>
              </a:rPr>
              <a:t>operativo</a:t>
            </a:r>
            <a:r>
              <a:rPr lang="en-US" sz="1200" dirty="0">
                <a:effectLst/>
              </a:rPr>
              <a:t> es la </a:t>
            </a:r>
            <a:r>
              <a:rPr lang="en-US" sz="1200" dirty="0" err="1">
                <a:effectLst/>
              </a:rPr>
              <a:t>probabilidad</a:t>
            </a:r>
            <a:r>
              <a:rPr lang="en-US" sz="1200" dirty="0">
                <a:effectLst/>
              </a:rPr>
              <a:t> de </a:t>
            </a:r>
            <a:r>
              <a:rPr lang="en-US" sz="1200" dirty="0" err="1">
                <a:effectLst/>
              </a:rPr>
              <a:t>incurrir</a:t>
            </a:r>
            <a:r>
              <a:rPr lang="en-US" sz="1200" dirty="0">
                <a:effectLst/>
              </a:rPr>
              <a:t> </a:t>
            </a:r>
            <a:r>
              <a:rPr lang="en-US" sz="1200" dirty="0" err="1">
                <a:effectLst/>
              </a:rPr>
              <a:t>en</a:t>
            </a:r>
            <a:r>
              <a:rPr lang="en-US" sz="1200" dirty="0">
                <a:effectLst/>
              </a:rPr>
              <a:t> </a:t>
            </a:r>
            <a:r>
              <a:rPr lang="en-US" sz="1200" dirty="0" err="1">
                <a:effectLst/>
              </a:rPr>
              <a:t>pérdidas</a:t>
            </a:r>
            <a:r>
              <a:rPr lang="en-US" sz="1200" dirty="0">
                <a:effectLst/>
              </a:rPr>
              <a:t> </a:t>
            </a:r>
            <a:r>
              <a:rPr lang="en-US" sz="1200" dirty="0" err="1">
                <a:effectLst/>
              </a:rPr>
              <a:t>por</a:t>
            </a:r>
            <a:r>
              <a:rPr lang="en-US" sz="1200" dirty="0">
                <a:effectLst/>
              </a:rPr>
              <a:t> </a:t>
            </a:r>
            <a:r>
              <a:rPr lang="en-US" sz="1200" dirty="0" err="1">
                <a:effectLst/>
              </a:rPr>
              <a:t>fallas</a:t>
            </a:r>
            <a:r>
              <a:rPr lang="en-US" sz="1200" dirty="0">
                <a:effectLst/>
              </a:rPr>
              <a:t> o </a:t>
            </a:r>
            <a:r>
              <a:rPr lang="en-US" sz="1200" dirty="0" err="1">
                <a:effectLst/>
              </a:rPr>
              <a:t>deficiencias</a:t>
            </a:r>
            <a:r>
              <a:rPr lang="en-US" sz="1200" dirty="0">
                <a:effectLst/>
              </a:rPr>
              <a:t> </a:t>
            </a:r>
            <a:r>
              <a:rPr lang="en-US" sz="1200" dirty="0" err="1">
                <a:effectLst/>
              </a:rPr>
              <a:t>por</a:t>
            </a:r>
            <a:r>
              <a:rPr lang="en-US" sz="1200" dirty="0">
                <a:effectLst/>
              </a:rPr>
              <a:t> </a:t>
            </a:r>
            <a:r>
              <a:rPr lang="en-US" sz="1200" dirty="0" err="1">
                <a:effectLst/>
              </a:rPr>
              <a:t>parte</a:t>
            </a:r>
            <a:r>
              <a:rPr lang="en-US" sz="1200" dirty="0">
                <a:effectLst/>
              </a:rPr>
              <a:t> de </a:t>
            </a:r>
            <a:r>
              <a:rPr lang="en-US" sz="1200" dirty="0" err="1">
                <a:effectLst/>
              </a:rPr>
              <a:t>colaboradores</a:t>
            </a:r>
            <a:r>
              <a:rPr lang="en-US" sz="1200" dirty="0">
                <a:effectLst/>
              </a:rPr>
              <a:t>, </a:t>
            </a:r>
            <a:r>
              <a:rPr lang="en-US" sz="1200" dirty="0" err="1">
                <a:effectLst/>
              </a:rPr>
              <a:t>procesos</a:t>
            </a:r>
            <a:r>
              <a:rPr lang="en-US" sz="1200" dirty="0">
                <a:effectLst/>
              </a:rPr>
              <a:t>, </a:t>
            </a:r>
            <a:r>
              <a:rPr lang="en-US" sz="1200" dirty="0" err="1">
                <a:effectLst/>
              </a:rPr>
              <a:t>tecnología</a:t>
            </a:r>
            <a:r>
              <a:rPr lang="en-US" sz="1200" dirty="0">
                <a:effectLst/>
              </a:rPr>
              <a:t>, </a:t>
            </a:r>
            <a:r>
              <a:rPr lang="en-US" sz="1200" dirty="0" err="1">
                <a:effectLst/>
              </a:rPr>
              <a:t>infraestructura</a:t>
            </a:r>
            <a:r>
              <a:rPr lang="en-US" sz="1200" dirty="0">
                <a:effectLst/>
              </a:rPr>
              <a:t> o </a:t>
            </a:r>
            <a:r>
              <a:rPr lang="en-US" sz="1200" dirty="0" err="1">
                <a:effectLst/>
              </a:rPr>
              <a:t>acontecimientos</a:t>
            </a:r>
            <a:r>
              <a:rPr lang="en-US" sz="1200" dirty="0">
                <a:effectLst/>
              </a:rPr>
              <a:t> </a:t>
            </a:r>
            <a:r>
              <a:rPr lang="en-US" sz="1200" dirty="0" err="1">
                <a:effectLst/>
              </a:rPr>
              <a:t>externos</a:t>
            </a:r>
            <a:r>
              <a:rPr lang="en-US" sz="1200" dirty="0">
                <a:effectLst/>
              </a:rPr>
              <a:t>. </a:t>
            </a:r>
          </a:p>
          <a:p>
            <a:pPr marR="0">
              <a:lnSpc>
                <a:spcPct val="90000"/>
              </a:lnSpc>
              <a:spcBef>
                <a:spcPts val="1000"/>
              </a:spcBef>
              <a:spcAft>
                <a:spcPts val="1000"/>
              </a:spcAft>
            </a:pPr>
            <a:r>
              <a:rPr lang="en-US" sz="1200" dirty="0">
                <a:effectLst/>
              </a:rPr>
              <a:t>El </a:t>
            </a:r>
            <a:r>
              <a:rPr lang="en-US" sz="1200" b="1" dirty="0" err="1">
                <a:effectLst/>
              </a:rPr>
              <a:t>riesgo</a:t>
            </a:r>
            <a:r>
              <a:rPr lang="en-US" sz="1200" b="1" dirty="0">
                <a:effectLst/>
              </a:rPr>
              <a:t> </a:t>
            </a:r>
            <a:r>
              <a:rPr lang="en-US" sz="1200" b="1" dirty="0" err="1">
                <a:effectLst/>
              </a:rPr>
              <a:t>financiero</a:t>
            </a:r>
            <a:r>
              <a:rPr lang="en-US" sz="1200" dirty="0">
                <a:effectLst/>
              </a:rPr>
              <a:t> se define </a:t>
            </a:r>
            <a:r>
              <a:rPr lang="en-US" sz="1200" dirty="0" err="1">
                <a:effectLst/>
              </a:rPr>
              <a:t>como</a:t>
            </a:r>
            <a:r>
              <a:rPr lang="en-US" sz="1200" dirty="0">
                <a:effectLst/>
              </a:rPr>
              <a:t> la </a:t>
            </a:r>
            <a:r>
              <a:rPr lang="en-US" sz="1200" dirty="0" err="1">
                <a:effectLst/>
              </a:rPr>
              <a:t>probabilidad</a:t>
            </a:r>
            <a:r>
              <a:rPr lang="en-US" sz="1200" dirty="0">
                <a:effectLst/>
              </a:rPr>
              <a:t> de que se </a:t>
            </a:r>
            <a:r>
              <a:rPr lang="en-US" sz="1200" dirty="0" err="1">
                <a:effectLst/>
              </a:rPr>
              <a:t>produzca</a:t>
            </a:r>
            <a:r>
              <a:rPr lang="en-US" sz="1200" dirty="0">
                <a:effectLst/>
              </a:rPr>
              <a:t> un </a:t>
            </a:r>
            <a:r>
              <a:rPr lang="en-US" sz="1200" dirty="0" err="1">
                <a:effectLst/>
              </a:rPr>
              <a:t>acontecimiento</a:t>
            </a:r>
            <a:r>
              <a:rPr lang="en-US" sz="1200" dirty="0">
                <a:effectLst/>
              </a:rPr>
              <a:t> </a:t>
            </a:r>
            <a:r>
              <a:rPr lang="en-US" sz="1200" dirty="0" err="1">
                <a:effectLst/>
              </a:rPr>
              <a:t>negativo</a:t>
            </a:r>
            <a:r>
              <a:rPr lang="en-US" sz="1200" dirty="0">
                <a:effectLst/>
              </a:rPr>
              <a:t> que </a:t>
            </a:r>
            <a:r>
              <a:rPr lang="en-US" sz="1200" dirty="0" err="1">
                <a:effectLst/>
              </a:rPr>
              <a:t>provoque</a:t>
            </a:r>
            <a:r>
              <a:rPr lang="en-US" sz="1200" dirty="0">
                <a:effectLst/>
              </a:rPr>
              <a:t> </a:t>
            </a:r>
            <a:r>
              <a:rPr lang="en-US" sz="1200" dirty="0" err="1">
                <a:effectLst/>
              </a:rPr>
              <a:t>pérdidas</a:t>
            </a:r>
            <a:r>
              <a:rPr lang="en-US" sz="1200" dirty="0">
                <a:effectLst/>
              </a:rPr>
              <a:t> </a:t>
            </a:r>
            <a:r>
              <a:rPr lang="en-US" sz="1200" dirty="0" err="1">
                <a:effectLst/>
              </a:rPr>
              <a:t>financieras</a:t>
            </a:r>
            <a:r>
              <a:rPr lang="en-US" sz="1200" dirty="0">
                <a:effectLst/>
              </a:rPr>
              <a:t> </a:t>
            </a:r>
            <a:r>
              <a:rPr lang="en-US" sz="1200" dirty="0" err="1">
                <a:effectLst/>
              </a:rPr>
              <a:t>en</a:t>
            </a:r>
            <a:r>
              <a:rPr lang="en-US" sz="1200" dirty="0">
                <a:effectLst/>
              </a:rPr>
              <a:t> </a:t>
            </a:r>
            <a:r>
              <a:rPr lang="en-US" sz="1200" dirty="0" err="1">
                <a:effectLst/>
              </a:rPr>
              <a:t>una</a:t>
            </a:r>
            <a:r>
              <a:rPr lang="en-US" sz="1200" dirty="0">
                <a:effectLst/>
              </a:rPr>
              <a:t> </a:t>
            </a:r>
            <a:r>
              <a:rPr lang="en-US" sz="1200" dirty="0" err="1">
                <a:effectLst/>
              </a:rPr>
              <a:t>empresa</a:t>
            </a:r>
            <a:r>
              <a:rPr lang="en-US" sz="1200" dirty="0">
                <a:effectLst/>
              </a:rPr>
              <a:t>. Los </a:t>
            </a:r>
            <a:r>
              <a:rPr lang="en-US" sz="1200" dirty="0" err="1">
                <a:effectLst/>
              </a:rPr>
              <a:t>riesgos</a:t>
            </a:r>
            <a:r>
              <a:rPr lang="en-US" sz="1200" dirty="0">
                <a:effectLst/>
              </a:rPr>
              <a:t> </a:t>
            </a:r>
            <a:r>
              <a:rPr lang="en-US" sz="1200" dirty="0" err="1">
                <a:effectLst/>
              </a:rPr>
              <a:t>financieros</a:t>
            </a:r>
            <a:r>
              <a:rPr lang="en-US" sz="1200" dirty="0">
                <a:effectLst/>
              </a:rPr>
              <a:t> </a:t>
            </a:r>
            <a:r>
              <a:rPr lang="en-US" sz="1200" dirty="0" err="1">
                <a:effectLst/>
              </a:rPr>
              <a:t>tienen</a:t>
            </a:r>
            <a:r>
              <a:rPr lang="en-US" sz="1200" dirty="0">
                <a:effectLst/>
              </a:rPr>
              <a:t> </a:t>
            </a:r>
            <a:r>
              <a:rPr lang="en-US" sz="1200" dirty="0" err="1">
                <a:effectLst/>
              </a:rPr>
              <a:t>diversas</a:t>
            </a:r>
            <a:r>
              <a:rPr lang="en-US" sz="1200" dirty="0">
                <a:effectLst/>
              </a:rPr>
              <a:t> </a:t>
            </a:r>
            <a:r>
              <a:rPr lang="en-US" sz="1200" dirty="0" err="1">
                <a:effectLst/>
              </a:rPr>
              <a:t>calificaciones</a:t>
            </a:r>
            <a:r>
              <a:rPr lang="en-US" sz="1200" dirty="0">
                <a:effectLst/>
              </a:rPr>
              <a:t>, </a:t>
            </a:r>
            <a:r>
              <a:rPr lang="en-US" sz="1200" dirty="0" err="1">
                <a:effectLst/>
              </a:rPr>
              <a:t>estas</a:t>
            </a:r>
            <a:r>
              <a:rPr lang="en-US" sz="1200" dirty="0">
                <a:effectLst/>
              </a:rPr>
              <a:t> son: </a:t>
            </a:r>
          </a:p>
          <a:p>
            <a:pPr marL="342900" marR="0" lvl="0" indent="-228600">
              <a:lnSpc>
                <a:spcPct val="90000"/>
              </a:lnSpc>
              <a:spcBef>
                <a:spcPts val="1000"/>
              </a:spcBef>
              <a:spcAft>
                <a:spcPts val="1000"/>
              </a:spcAft>
              <a:buFont typeface="Arial" panose="020B0604020202020204" pitchFamily="34" charset="0"/>
              <a:buChar char="•"/>
            </a:pPr>
            <a:r>
              <a:rPr lang="en-US" sz="1200" b="1" dirty="0" err="1">
                <a:effectLst/>
              </a:rPr>
              <a:t>Riesgo</a:t>
            </a:r>
            <a:r>
              <a:rPr lang="en-US" sz="1200" b="1" dirty="0">
                <a:effectLst/>
              </a:rPr>
              <a:t> de </a:t>
            </a:r>
            <a:r>
              <a:rPr lang="en-US" sz="1200" b="1" dirty="0" err="1">
                <a:effectLst/>
              </a:rPr>
              <a:t>Crédito</a:t>
            </a:r>
            <a:r>
              <a:rPr lang="en-US" sz="1200" dirty="0">
                <a:effectLst/>
              </a:rPr>
              <a:t>: </a:t>
            </a:r>
            <a:r>
              <a:rPr lang="en-US" sz="1200" dirty="0" err="1">
                <a:effectLst/>
              </a:rPr>
              <a:t>Cuando</a:t>
            </a:r>
            <a:r>
              <a:rPr lang="en-US" sz="1200" dirty="0">
                <a:effectLst/>
              </a:rPr>
              <a:t> </a:t>
            </a:r>
            <a:r>
              <a:rPr lang="en-US" sz="1200" dirty="0" err="1">
                <a:effectLst/>
              </a:rPr>
              <a:t>una</a:t>
            </a:r>
            <a:r>
              <a:rPr lang="en-US" sz="1200" dirty="0">
                <a:effectLst/>
              </a:rPr>
              <a:t> de las </a:t>
            </a:r>
            <a:r>
              <a:rPr lang="en-US" sz="1200" dirty="0" err="1">
                <a:effectLst/>
              </a:rPr>
              <a:t>partes</a:t>
            </a:r>
            <a:r>
              <a:rPr lang="en-US" sz="1200" dirty="0">
                <a:effectLst/>
              </a:rPr>
              <a:t> del </a:t>
            </a:r>
            <a:r>
              <a:rPr lang="en-US" sz="1200" dirty="0" err="1">
                <a:effectLst/>
              </a:rPr>
              <a:t>contrato</a:t>
            </a:r>
            <a:r>
              <a:rPr lang="en-US" sz="1200" dirty="0">
                <a:effectLst/>
              </a:rPr>
              <a:t> </a:t>
            </a:r>
            <a:r>
              <a:rPr lang="en-US" sz="1200" dirty="0" err="1">
                <a:effectLst/>
              </a:rPr>
              <a:t>financiero</a:t>
            </a:r>
            <a:r>
              <a:rPr lang="en-US" sz="1200" dirty="0">
                <a:effectLst/>
              </a:rPr>
              <a:t> no </a:t>
            </a:r>
            <a:r>
              <a:rPr lang="en-US" sz="1200" dirty="0" err="1">
                <a:effectLst/>
              </a:rPr>
              <a:t>asume</a:t>
            </a:r>
            <a:r>
              <a:rPr lang="en-US" sz="1200" dirty="0">
                <a:effectLst/>
              </a:rPr>
              <a:t> sus </a:t>
            </a:r>
            <a:r>
              <a:rPr lang="en-US" sz="1200" dirty="0" err="1">
                <a:effectLst/>
              </a:rPr>
              <a:t>obligaciones</a:t>
            </a:r>
            <a:r>
              <a:rPr lang="en-US" sz="1200" dirty="0">
                <a:effectLst/>
              </a:rPr>
              <a:t> de </a:t>
            </a:r>
            <a:r>
              <a:rPr lang="en-US" sz="1200" dirty="0" err="1">
                <a:effectLst/>
              </a:rPr>
              <a:t>pago</a:t>
            </a:r>
            <a:r>
              <a:rPr lang="en-US" sz="1200" dirty="0">
                <a:effectLst/>
              </a:rPr>
              <a:t>. </a:t>
            </a:r>
          </a:p>
          <a:p>
            <a:pPr marL="342900" marR="0" lvl="0" indent="-228600">
              <a:lnSpc>
                <a:spcPct val="90000"/>
              </a:lnSpc>
              <a:spcBef>
                <a:spcPts val="1000"/>
              </a:spcBef>
              <a:spcAft>
                <a:spcPts val="1000"/>
              </a:spcAft>
              <a:buFont typeface="Arial" panose="020B0604020202020204" pitchFamily="34" charset="0"/>
              <a:buChar char="•"/>
            </a:pPr>
            <a:r>
              <a:rPr lang="en-US" sz="1200" b="1" dirty="0" err="1">
                <a:effectLst/>
              </a:rPr>
              <a:t>Riesgo</a:t>
            </a:r>
            <a:r>
              <a:rPr lang="en-US" sz="1200" b="1" dirty="0">
                <a:effectLst/>
              </a:rPr>
              <a:t> de </a:t>
            </a:r>
            <a:r>
              <a:rPr lang="en-US" sz="1200" b="1" dirty="0" err="1">
                <a:effectLst/>
              </a:rPr>
              <a:t>Liquidez</a:t>
            </a:r>
            <a:r>
              <a:rPr lang="en-US" sz="1200" dirty="0">
                <a:effectLst/>
              </a:rPr>
              <a:t>: Una de las </a:t>
            </a:r>
            <a:r>
              <a:rPr lang="en-US" sz="1200" dirty="0" err="1">
                <a:effectLst/>
              </a:rPr>
              <a:t>partes</a:t>
            </a:r>
            <a:r>
              <a:rPr lang="en-US" sz="1200" dirty="0">
                <a:effectLst/>
              </a:rPr>
              <a:t> no </a:t>
            </a:r>
            <a:r>
              <a:rPr lang="en-US" sz="1200" dirty="0" err="1">
                <a:effectLst/>
              </a:rPr>
              <a:t>posee</a:t>
            </a:r>
            <a:r>
              <a:rPr lang="en-US" sz="1200" dirty="0">
                <a:effectLst/>
              </a:rPr>
              <a:t> </a:t>
            </a:r>
            <a:r>
              <a:rPr lang="en-US" sz="1200" dirty="0" err="1">
                <a:effectLst/>
              </a:rPr>
              <a:t>suficiente</a:t>
            </a:r>
            <a:r>
              <a:rPr lang="en-US" sz="1200" dirty="0">
                <a:effectLst/>
              </a:rPr>
              <a:t> </a:t>
            </a:r>
            <a:r>
              <a:rPr lang="en-US" sz="1200" dirty="0" err="1">
                <a:effectLst/>
              </a:rPr>
              <a:t>liquidez</a:t>
            </a:r>
            <a:r>
              <a:rPr lang="en-US" sz="1200" dirty="0">
                <a:effectLst/>
              </a:rPr>
              <a:t> para </a:t>
            </a:r>
            <a:r>
              <a:rPr lang="en-US" sz="1200" dirty="0" err="1">
                <a:effectLst/>
              </a:rPr>
              <a:t>asumir</a:t>
            </a:r>
            <a:r>
              <a:rPr lang="en-US" sz="1200" dirty="0">
                <a:effectLst/>
              </a:rPr>
              <a:t> sus </a:t>
            </a:r>
            <a:r>
              <a:rPr lang="en-US" sz="1200" dirty="0" err="1">
                <a:effectLst/>
              </a:rPr>
              <a:t>obligaciones</a:t>
            </a:r>
            <a:r>
              <a:rPr lang="en-US" sz="1200" dirty="0">
                <a:effectLst/>
              </a:rPr>
              <a:t> </a:t>
            </a:r>
            <a:r>
              <a:rPr lang="en-US" sz="1200" dirty="0" err="1">
                <a:effectLst/>
              </a:rPr>
              <a:t>financieras</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a:t>
            </a:r>
            <a:r>
              <a:rPr lang="en-US" sz="1200" dirty="0" err="1">
                <a:effectLst/>
              </a:rPr>
              <a:t>corto</a:t>
            </a:r>
            <a:r>
              <a:rPr lang="en-US" sz="1200" dirty="0">
                <a:effectLst/>
              </a:rPr>
              <a:t> </a:t>
            </a:r>
            <a:r>
              <a:rPr lang="en-US" sz="1200" dirty="0" err="1">
                <a:effectLst/>
              </a:rPr>
              <a:t>plazo</a:t>
            </a:r>
            <a:r>
              <a:rPr lang="en-US" sz="1200" dirty="0">
                <a:effectLst/>
              </a:rPr>
              <a:t>. </a:t>
            </a:r>
          </a:p>
          <a:p>
            <a:pPr marL="342900" marR="0" lvl="0" indent="-228600">
              <a:lnSpc>
                <a:spcPct val="90000"/>
              </a:lnSpc>
              <a:spcBef>
                <a:spcPts val="1000"/>
              </a:spcBef>
              <a:spcAft>
                <a:spcPts val="1000"/>
              </a:spcAft>
              <a:buFont typeface="Arial" panose="020B0604020202020204" pitchFamily="34" charset="0"/>
              <a:buChar char="•"/>
            </a:pPr>
            <a:r>
              <a:rPr lang="en-US" sz="1200" b="1" dirty="0" err="1">
                <a:effectLst/>
              </a:rPr>
              <a:t>Riesgo</a:t>
            </a:r>
            <a:r>
              <a:rPr lang="en-US" sz="1200" b="1" dirty="0">
                <a:effectLst/>
              </a:rPr>
              <a:t> de Mercado: </a:t>
            </a:r>
            <a:r>
              <a:rPr lang="en-US" sz="1200" dirty="0">
                <a:effectLst/>
              </a:rPr>
              <a:t>Se </a:t>
            </a:r>
            <a:r>
              <a:rPr lang="en-US" sz="1200" dirty="0" err="1">
                <a:effectLst/>
              </a:rPr>
              <a:t>encuentran</a:t>
            </a:r>
            <a:r>
              <a:rPr lang="en-US" sz="1200" dirty="0">
                <a:effectLst/>
              </a:rPr>
              <a:t> </a:t>
            </a:r>
            <a:r>
              <a:rPr lang="en-US" sz="1200" dirty="0" err="1">
                <a:effectLst/>
              </a:rPr>
              <a:t>en</a:t>
            </a:r>
            <a:r>
              <a:rPr lang="en-US" sz="1200" dirty="0">
                <a:effectLst/>
              </a:rPr>
              <a:t> las </a:t>
            </a:r>
            <a:r>
              <a:rPr lang="en-US" sz="1200" dirty="0" err="1">
                <a:effectLst/>
              </a:rPr>
              <a:t>operaciones</a:t>
            </a:r>
            <a:r>
              <a:rPr lang="en-US" sz="1200" dirty="0">
                <a:effectLst/>
              </a:rPr>
              <a:t> </a:t>
            </a:r>
            <a:r>
              <a:rPr lang="en-US" sz="1200" dirty="0" err="1">
                <a:effectLst/>
              </a:rPr>
              <a:t>enmarcadas</a:t>
            </a:r>
            <a:r>
              <a:rPr lang="en-US" sz="1200" dirty="0">
                <a:effectLst/>
              </a:rPr>
              <a:t> </a:t>
            </a:r>
            <a:r>
              <a:rPr lang="en-US" sz="1200" dirty="0" err="1">
                <a:effectLst/>
              </a:rPr>
              <a:t>en</a:t>
            </a:r>
            <a:r>
              <a:rPr lang="en-US" sz="1200" dirty="0">
                <a:effectLst/>
              </a:rPr>
              <a:t> </a:t>
            </a:r>
            <a:r>
              <a:rPr lang="en-US" sz="1200" dirty="0" err="1">
                <a:effectLst/>
              </a:rPr>
              <a:t>los</a:t>
            </a:r>
            <a:r>
              <a:rPr lang="en-US" sz="1200" dirty="0">
                <a:effectLst/>
              </a:rPr>
              <a:t> mercados </a:t>
            </a:r>
            <a:r>
              <a:rPr lang="en-US" sz="1200" dirty="0" err="1">
                <a:effectLst/>
              </a:rPr>
              <a:t>financieros</a:t>
            </a:r>
            <a:r>
              <a:rPr lang="en-US" sz="1200" dirty="0">
                <a:effectLst/>
              </a:rPr>
              <a:t>. </a:t>
            </a:r>
          </a:p>
        </p:txBody>
      </p:sp>
    </p:spTree>
    <p:extLst>
      <p:ext uri="{BB962C8B-B14F-4D97-AF65-F5344CB8AC3E}">
        <p14:creationId xmlns:p14="http://schemas.microsoft.com/office/powerpoint/2010/main" val="2829151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person drawing on a white board&#10;&#10;Description automatically generated with low confidence">
            <a:extLst>
              <a:ext uri="{FF2B5EF4-FFF2-40B4-BE49-F238E27FC236}">
                <a16:creationId xmlns:a16="http://schemas.microsoft.com/office/drawing/2014/main" id="{D75A78FC-5D5E-49EF-B209-5976F6A31E63}"/>
              </a:ext>
            </a:extLst>
          </p:cNvPr>
          <p:cNvPicPr>
            <a:picLocks noChangeAspect="1" noChangeArrowheads="1"/>
          </p:cNvPicPr>
          <p:nvPr/>
        </p:nvPicPr>
        <p:blipFill rotWithShape="1">
          <a:blip r:embed="rId2"/>
          <a:srcRect t="827" r="15689"/>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E6EED02-85AC-4509-BE0D-EEBEB8AD61F3}"/>
              </a:ext>
            </a:extLst>
          </p:cNvPr>
          <p:cNvSpPr txBox="1"/>
          <p:nvPr/>
        </p:nvSpPr>
        <p:spPr>
          <a:xfrm>
            <a:off x="256402" y="321548"/>
            <a:ext cx="5594700"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R="0">
              <a:lnSpc>
                <a:spcPct val="90000"/>
              </a:lnSpc>
              <a:spcBef>
                <a:spcPts val="1000"/>
              </a:spcBef>
              <a:spcAft>
                <a:spcPts val="1000"/>
              </a:spcAft>
            </a:pPr>
            <a:r>
              <a:rPr lang="en-US" sz="1200" dirty="0"/>
              <a:t>A </a:t>
            </a:r>
            <a:r>
              <a:rPr lang="en-US" sz="1200" dirty="0" err="1"/>
              <a:t>su</a:t>
            </a:r>
            <a:r>
              <a:rPr lang="en-US" sz="1200" dirty="0"/>
              <a:t> </a:t>
            </a:r>
            <a:r>
              <a:rPr lang="en-US" sz="1200" dirty="0" err="1"/>
              <a:t>vez</a:t>
            </a:r>
            <a:r>
              <a:rPr lang="en-US" sz="1200" dirty="0"/>
              <a:t> </a:t>
            </a:r>
            <a:r>
              <a:rPr lang="en-US" sz="1200" dirty="0" err="1"/>
              <a:t>el</a:t>
            </a:r>
            <a:r>
              <a:rPr lang="en-US" sz="1200" dirty="0"/>
              <a:t> </a:t>
            </a:r>
            <a:r>
              <a:rPr lang="en-US" sz="1200" dirty="0" err="1"/>
              <a:t>riesgo</a:t>
            </a:r>
            <a:r>
              <a:rPr lang="en-US" sz="1200" dirty="0"/>
              <a:t> de mercado se divide </a:t>
            </a:r>
            <a:r>
              <a:rPr lang="en-US" sz="1200" dirty="0" err="1"/>
              <a:t>en</a:t>
            </a:r>
            <a:r>
              <a:rPr lang="en-US" sz="1200" dirty="0"/>
              <a:t> </a:t>
            </a:r>
            <a:r>
              <a:rPr lang="en-US" sz="1200" dirty="0" err="1"/>
              <a:t>Riesgo</a:t>
            </a:r>
            <a:r>
              <a:rPr lang="en-US" sz="1200" dirty="0"/>
              <a:t> de Cambio, </a:t>
            </a:r>
            <a:r>
              <a:rPr lang="en-US" sz="1200" dirty="0" err="1"/>
              <a:t>Riesgo</a:t>
            </a:r>
            <a:r>
              <a:rPr lang="en-US" sz="1200" dirty="0"/>
              <a:t> de </a:t>
            </a:r>
            <a:r>
              <a:rPr lang="en-US" sz="1200" dirty="0" err="1"/>
              <a:t>Tasas</a:t>
            </a:r>
            <a:r>
              <a:rPr lang="en-US" sz="1200" dirty="0"/>
              <a:t> de </a:t>
            </a:r>
            <a:r>
              <a:rPr lang="en-US" sz="1200" dirty="0" err="1"/>
              <a:t>Interés</a:t>
            </a:r>
            <a:r>
              <a:rPr lang="en-US" sz="1200" dirty="0"/>
              <a:t>, </a:t>
            </a:r>
            <a:r>
              <a:rPr lang="en-US" sz="1200" dirty="0" err="1"/>
              <a:t>Riesgo</a:t>
            </a:r>
            <a:r>
              <a:rPr lang="en-US" sz="1200" dirty="0"/>
              <a:t> de Mercado. </a:t>
            </a:r>
          </a:p>
          <a:p>
            <a:pPr marR="0">
              <a:lnSpc>
                <a:spcPct val="90000"/>
              </a:lnSpc>
              <a:spcBef>
                <a:spcPts val="1000"/>
              </a:spcBef>
              <a:spcAft>
                <a:spcPts val="1000"/>
              </a:spcAft>
            </a:pPr>
            <a:r>
              <a:rPr lang="en-US" sz="1200" dirty="0"/>
              <a:t>Para </a:t>
            </a:r>
            <a:r>
              <a:rPr lang="en-US" sz="1200" dirty="0" err="1"/>
              <a:t>evitar</a:t>
            </a:r>
            <a:r>
              <a:rPr lang="en-US" sz="1200" dirty="0"/>
              <a:t> la </a:t>
            </a:r>
            <a:r>
              <a:rPr lang="en-US" sz="1200" dirty="0" err="1"/>
              <a:t>materialización</a:t>
            </a:r>
            <a:r>
              <a:rPr lang="en-US" sz="1200" dirty="0"/>
              <a:t> de </a:t>
            </a:r>
            <a:r>
              <a:rPr lang="en-US" sz="1200" dirty="0" err="1"/>
              <a:t>estos</a:t>
            </a:r>
            <a:r>
              <a:rPr lang="en-US" sz="1200" dirty="0"/>
              <a:t> </a:t>
            </a:r>
            <a:r>
              <a:rPr lang="en-US" sz="1200" dirty="0" err="1"/>
              <a:t>riesgos</a:t>
            </a:r>
            <a:r>
              <a:rPr lang="en-US" sz="1200" dirty="0"/>
              <a:t>, </a:t>
            </a:r>
            <a:r>
              <a:rPr lang="en-US" sz="1200" dirty="0" err="1"/>
              <a:t>los</a:t>
            </a:r>
            <a:r>
              <a:rPr lang="en-US" sz="1200" dirty="0"/>
              <a:t> </a:t>
            </a:r>
            <a:r>
              <a:rPr lang="en-US" sz="1200" dirty="0" err="1"/>
              <a:t>miembros</a:t>
            </a:r>
            <a:r>
              <a:rPr lang="en-US" sz="1200" dirty="0"/>
              <a:t> de la </a:t>
            </a:r>
            <a:r>
              <a:rPr lang="en-US" sz="1200" dirty="0" err="1"/>
              <a:t>organización</a:t>
            </a:r>
            <a:r>
              <a:rPr lang="en-US" sz="1200" dirty="0"/>
              <a:t> </a:t>
            </a:r>
            <a:r>
              <a:rPr lang="en-US" sz="1200" dirty="0" err="1"/>
              <a:t>adoptan</a:t>
            </a:r>
            <a:r>
              <a:rPr lang="en-US" sz="1200" dirty="0"/>
              <a:t> </a:t>
            </a:r>
            <a:r>
              <a:rPr lang="en-US" sz="1200" dirty="0" err="1"/>
              <a:t>una</a:t>
            </a:r>
            <a:r>
              <a:rPr lang="en-US" sz="1200" dirty="0"/>
              <a:t> </a:t>
            </a:r>
            <a:r>
              <a:rPr lang="en-US" sz="1200" dirty="0" err="1"/>
              <a:t>cultura</a:t>
            </a:r>
            <a:r>
              <a:rPr lang="en-US" sz="1200" dirty="0"/>
              <a:t> de </a:t>
            </a:r>
            <a:r>
              <a:rPr lang="en-US" sz="1200" dirty="0" err="1"/>
              <a:t>riesgo</a:t>
            </a:r>
            <a:r>
              <a:rPr lang="en-US" sz="1200" dirty="0"/>
              <a:t> </a:t>
            </a:r>
            <a:r>
              <a:rPr lang="en-US" sz="1200" dirty="0" err="1"/>
              <a:t>orientada</a:t>
            </a:r>
            <a:r>
              <a:rPr lang="en-US" sz="1200" dirty="0"/>
              <a:t> a la </a:t>
            </a:r>
            <a:r>
              <a:rPr lang="en-US" sz="1200" dirty="0" err="1"/>
              <a:t>prevención</a:t>
            </a:r>
            <a:r>
              <a:rPr lang="en-US" sz="1200" dirty="0"/>
              <a:t> de </a:t>
            </a:r>
            <a:r>
              <a:rPr lang="en-US" sz="1200" dirty="0" err="1"/>
              <a:t>pérdidas</a:t>
            </a:r>
            <a:r>
              <a:rPr lang="en-US" sz="1200" dirty="0"/>
              <a:t> y </a:t>
            </a:r>
            <a:r>
              <a:rPr lang="en-US" sz="1200" dirty="0" err="1"/>
              <a:t>enfocada</a:t>
            </a:r>
            <a:r>
              <a:rPr lang="en-US" sz="1200" dirty="0"/>
              <a:t> 	</a:t>
            </a:r>
            <a:r>
              <a:rPr lang="en-US" sz="1200" dirty="0" err="1"/>
              <a:t>hacia</a:t>
            </a:r>
            <a:r>
              <a:rPr lang="en-US" sz="1200" dirty="0"/>
              <a:t> la </a:t>
            </a:r>
            <a:r>
              <a:rPr lang="en-US" sz="1200" dirty="0" err="1"/>
              <a:t>mejora</a:t>
            </a:r>
            <a:r>
              <a:rPr lang="en-US" sz="1200" dirty="0"/>
              <a:t> continua. Este </a:t>
            </a:r>
            <a:r>
              <a:rPr lang="en-US" sz="1200" dirty="0" err="1"/>
              <a:t>ciclo</a:t>
            </a:r>
            <a:r>
              <a:rPr lang="en-US" sz="1200" dirty="0"/>
              <a:t> </a:t>
            </a:r>
            <a:r>
              <a:rPr lang="en-US" sz="1200" dirty="0" err="1"/>
              <a:t>consta</a:t>
            </a:r>
            <a:r>
              <a:rPr lang="en-US" sz="1200" dirty="0"/>
              <a:t> de cuatro </a:t>
            </a:r>
            <a:r>
              <a:rPr lang="en-US" sz="1200" dirty="0" err="1"/>
              <a:t>etapas</a:t>
            </a:r>
            <a:r>
              <a:rPr lang="en-US" sz="1200" dirty="0"/>
              <a:t>: </a:t>
            </a:r>
            <a:r>
              <a:rPr lang="en-US" sz="1200" dirty="0" err="1"/>
              <a:t>Actuar</a:t>
            </a:r>
            <a:r>
              <a:rPr lang="en-US" sz="1200" dirty="0"/>
              <a:t>, </a:t>
            </a:r>
            <a:r>
              <a:rPr lang="en-US" sz="1200" dirty="0" err="1"/>
              <a:t>Planear</a:t>
            </a:r>
            <a:r>
              <a:rPr lang="en-US" sz="1200" dirty="0"/>
              <a:t>, </a:t>
            </a:r>
            <a:r>
              <a:rPr lang="en-US" sz="1200" dirty="0" err="1"/>
              <a:t>Hacer</a:t>
            </a:r>
            <a:r>
              <a:rPr lang="en-US" sz="1200" dirty="0"/>
              <a:t> y </a:t>
            </a:r>
            <a:r>
              <a:rPr lang="en-US" sz="1200" dirty="0" err="1"/>
              <a:t>Verificar</a:t>
            </a:r>
            <a:r>
              <a:rPr lang="en-US" sz="1200" dirty="0"/>
              <a:t>. Para </a:t>
            </a:r>
            <a:r>
              <a:rPr lang="en-US" sz="1200" dirty="0" err="1"/>
              <a:t>ello</a:t>
            </a:r>
            <a:r>
              <a:rPr lang="en-US" sz="1200" dirty="0"/>
              <a:t> </a:t>
            </a:r>
            <a:r>
              <a:rPr lang="en-US" sz="1200" dirty="0" err="1"/>
              <a:t>pueden</a:t>
            </a:r>
            <a:r>
              <a:rPr lang="en-US" sz="1200" dirty="0"/>
              <a:t> </a:t>
            </a:r>
            <a:r>
              <a:rPr lang="en-US" sz="1200" dirty="0" err="1"/>
              <a:t>hacer</a:t>
            </a:r>
            <a:r>
              <a:rPr lang="en-US" sz="1200" dirty="0"/>
              <a:t> </a:t>
            </a:r>
            <a:r>
              <a:rPr lang="en-US" sz="1200" dirty="0" err="1"/>
              <a:t>uso</a:t>
            </a:r>
            <a:r>
              <a:rPr lang="en-US" sz="1200" dirty="0"/>
              <a:t> de </a:t>
            </a:r>
            <a:r>
              <a:rPr lang="en-US" sz="1200" dirty="0" err="1"/>
              <a:t>múltiples</a:t>
            </a:r>
            <a:r>
              <a:rPr lang="en-US" sz="1200" dirty="0"/>
              <a:t> </a:t>
            </a:r>
            <a:r>
              <a:rPr lang="en-US" sz="1200" dirty="0" err="1"/>
              <a:t>herramientas</a:t>
            </a:r>
            <a:r>
              <a:rPr lang="en-US" sz="1200" dirty="0"/>
              <a:t> </a:t>
            </a:r>
            <a:r>
              <a:rPr lang="en-US" sz="1200" dirty="0" err="1"/>
              <a:t>como</a:t>
            </a:r>
            <a:r>
              <a:rPr lang="en-US" sz="1200" dirty="0"/>
              <a:t> ser la </a:t>
            </a:r>
            <a:r>
              <a:rPr lang="en-US" sz="1200" dirty="0" err="1"/>
              <a:t>matriz</a:t>
            </a:r>
            <a:r>
              <a:rPr lang="en-US" sz="1200" dirty="0"/>
              <a:t> de </a:t>
            </a:r>
            <a:r>
              <a:rPr lang="en-US" sz="1200" dirty="0" err="1"/>
              <a:t>riesgos</a:t>
            </a:r>
            <a:r>
              <a:rPr lang="en-US" sz="1200" dirty="0"/>
              <a:t>, </a:t>
            </a:r>
            <a:r>
              <a:rPr lang="en-US" sz="1200" dirty="0" err="1"/>
              <a:t>en</a:t>
            </a:r>
            <a:r>
              <a:rPr lang="en-US" sz="1200" dirty="0"/>
              <a:t> las que </a:t>
            </a:r>
            <a:r>
              <a:rPr lang="en-US" sz="1200" dirty="0" err="1"/>
              <a:t>los</a:t>
            </a:r>
            <a:r>
              <a:rPr lang="en-US" sz="1200" dirty="0"/>
              <a:t> </a:t>
            </a:r>
            <a:r>
              <a:rPr lang="en-US" sz="1200" dirty="0" err="1"/>
              <a:t>dueños</a:t>
            </a:r>
            <a:r>
              <a:rPr lang="en-US" sz="1200" dirty="0"/>
              <a:t> de </a:t>
            </a:r>
            <a:r>
              <a:rPr lang="en-US" sz="1200" dirty="0" err="1"/>
              <a:t>cada</a:t>
            </a:r>
            <a:r>
              <a:rPr lang="en-US" sz="1200" dirty="0"/>
              <a:t> </a:t>
            </a:r>
            <a:r>
              <a:rPr lang="en-US" sz="1200" dirty="0" err="1"/>
              <a:t>proceso</a:t>
            </a:r>
            <a:r>
              <a:rPr lang="en-US" sz="1200" dirty="0"/>
              <a:t> </a:t>
            </a:r>
            <a:r>
              <a:rPr lang="en-US" sz="1200" dirty="0" err="1"/>
              <a:t>identifican</a:t>
            </a:r>
            <a:r>
              <a:rPr lang="en-US" sz="1200" dirty="0"/>
              <a:t> y </a:t>
            </a:r>
            <a:r>
              <a:rPr lang="en-US" sz="1200" dirty="0" err="1"/>
              <a:t>retroalimentan</a:t>
            </a:r>
            <a:r>
              <a:rPr lang="en-US" sz="1200" dirty="0"/>
              <a:t> </a:t>
            </a:r>
            <a:r>
              <a:rPr lang="en-US" sz="1200" dirty="0" err="1"/>
              <a:t>constantemente</a:t>
            </a:r>
            <a:r>
              <a:rPr lang="en-US" sz="1200" dirty="0"/>
              <a:t> de </a:t>
            </a:r>
            <a:r>
              <a:rPr lang="en-US" sz="1200" dirty="0" err="1"/>
              <a:t>los</a:t>
            </a:r>
            <a:r>
              <a:rPr lang="en-US" sz="1200" dirty="0"/>
              <a:t> </a:t>
            </a:r>
            <a:r>
              <a:rPr lang="en-US" sz="1200" dirty="0" err="1"/>
              <a:t>riesgos</a:t>
            </a:r>
            <a:r>
              <a:rPr lang="en-US" sz="1200" dirty="0"/>
              <a:t> que </a:t>
            </a:r>
            <a:r>
              <a:rPr lang="en-US" sz="1200" dirty="0" err="1"/>
              <a:t>vayan</a:t>
            </a:r>
            <a:r>
              <a:rPr lang="en-US" sz="1200" dirty="0"/>
              <a:t> </a:t>
            </a:r>
            <a:r>
              <a:rPr lang="en-US" sz="1200" dirty="0" err="1"/>
              <a:t>surgiendo</a:t>
            </a:r>
            <a:r>
              <a:rPr lang="en-US" sz="1200" dirty="0"/>
              <a:t> </a:t>
            </a:r>
            <a:r>
              <a:rPr lang="en-US" sz="1200" dirty="0" err="1"/>
              <a:t>dentro</a:t>
            </a:r>
            <a:r>
              <a:rPr lang="en-US" sz="1200" dirty="0"/>
              <a:t> de la </a:t>
            </a:r>
            <a:r>
              <a:rPr lang="en-US" sz="1200" dirty="0" err="1"/>
              <a:t>organización</a:t>
            </a:r>
            <a:r>
              <a:rPr lang="en-US" sz="1200" dirty="0"/>
              <a:t>. </a:t>
            </a:r>
          </a:p>
          <a:p>
            <a:pPr marR="0">
              <a:lnSpc>
                <a:spcPct val="90000"/>
              </a:lnSpc>
              <a:spcBef>
                <a:spcPts val="1000"/>
              </a:spcBef>
              <a:spcAft>
                <a:spcPts val="1000"/>
              </a:spcAft>
            </a:pPr>
            <a:endParaRPr lang="en-US" sz="1200" dirty="0"/>
          </a:p>
          <a:p>
            <a:pPr marR="0">
              <a:lnSpc>
                <a:spcPct val="90000"/>
              </a:lnSpc>
              <a:spcBef>
                <a:spcPts val="1000"/>
              </a:spcBef>
              <a:spcAft>
                <a:spcPts val="1000"/>
              </a:spcAft>
            </a:pPr>
            <a:r>
              <a:rPr lang="en-US" sz="1200" dirty="0"/>
              <a:t>Para </a:t>
            </a:r>
            <a:r>
              <a:rPr lang="en-US" sz="1200" dirty="0" err="1"/>
              <a:t>adoptar</a:t>
            </a:r>
            <a:r>
              <a:rPr lang="en-US" sz="1200" dirty="0"/>
              <a:t> </a:t>
            </a:r>
            <a:r>
              <a:rPr lang="en-US" sz="1200" dirty="0" err="1"/>
              <a:t>esa</a:t>
            </a:r>
            <a:r>
              <a:rPr lang="en-US" sz="1200" dirty="0"/>
              <a:t> </a:t>
            </a:r>
            <a:r>
              <a:rPr lang="en-US" sz="1200" dirty="0" err="1"/>
              <a:t>cultura</a:t>
            </a:r>
            <a:r>
              <a:rPr lang="en-US" sz="1200" dirty="0"/>
              <a:t> de </a:t>
            </a:r>
            <a:r>
              <a:rPr lang="en-US" sz="1200" dirty="0" err="1"/>
              <a:t>riesgo</a:t>
            </a:r>
            <a:r>
              <a:rPr lang="en-US" sz="1200" dirty="0"/>
              <a:t> </a:t>
            </a:r>
            <a:r>
              <a:rPr lang="en-US" sz="1200" dirty="0" err="1"/>
              <a:t>dentro</a:t>
            </a:r>
            <a:r>
              <a:rPr lang="en-US" sz="1200" dirty="0"/>
              <a:t> de </a:t>
            </a:r>
            <a:r>
              <a:rPr lang="en-US" sz="1200" dirty="0" err="1"/>
              <a:t>una</a:t>
            </a:r>
            <a:r>
              <a:rPr lang="en-US" sz="1200" dirty="0"/>
              <a:t> </a:t>
            </a:r>
            <a:r>
              <a:rPr lang="en-US" sz="1200" dirty="0" err="1"/>
              <a:t>empresa</a:t>
            </a:r>
            <a:r>
              <a:rPr lang="en-US" sz="1200" dirty="0"/>
              <a:t>, es vital que </a:t>
            </a:r>
            <a:r>
              <a:rPr lang="en-US" sz="1200" dirty="0" err="1"/>
              <a:t>desarrollen</a:t>
            </a:r>
            <a:r>
              <a:rPr lang="en-US" sz="1200" dirty="0"/>
              <a:t> un </a:t>
            </a:r>
            <a:r>
              <a:rPr lang="en-US" sz="1200" dirty="0" err="1"/>
              <a:t>proceso</a:t>
            </a:r>
            <a:r>
              <a:rPr lang="en-US" sz="1200" dirty="0"/>
              <a:t> de </a:t>
            </a:r>
            <a:r>
              <a:rPr lang="en-US" sz="1200" dirty="0" err="1"/>
              <a:t>monitoreo</a:t>
            </a:r>
            <a:r>
              <a:rPr lang="en-US" sz="1200" dirty="0"/>
              <a:t> y </a:t>
            </a:r>
            <a:r>
              <a:rPr lang="en-US" sz="1200" dirty="0" err="1"/>
              <a:t>gestión</a:t>
            </a:r>
            <a:r>
              <a:rPr lang="en-US" sz="1200" dirty="0"/>
              <a:t> de </a:t>
            </a:r>
            <a:r>
              <a:rPr lang="en-US" sz="1200" dirty="0" err="1"/>
              <a:t>riesgos</a:t>
            </a:r>
            <a:r>
              <a:rPr lang="en-US" sz="1200" dirty="0"/>
              <a:t> a lo </a:t>
            </a:r>
            <a:r>
              <a:rPr lang="en-US" sz="1200" dirty="0" err="1"/>
              <a:t>interno</a:t>
            </a:r>
            <a:r>
              <a:rPr lang="en-US" sz="1200" dirty="0"/>
              <a:t> de la </a:t>
            </a:r>
            <a:r>
              <a:rPr lang="en-US" sz="1200" dirty="0" err="1"/>
              <a:t>organización</a:t>
            </a:r>
            <a:r>
              <a:rPr lang="en-US" sz="1200" dirty="0"/>
              <a:t>. Este </a:t>
            </a:r>
            <a:r>
              <a:rPr lang="en-US" sz="1200" dirty="0" err="1"/>
              <a:t>proceso</a:t>
            </a:r>
            <a:r>
              <a:rPr lang="en-US" sz="1200" dirty="0"/>
              <a:t> </a:t>
            </a:r>
            <a:r>
              <a:rPr lang="en-US" sz="1200" dirty="0" err="1"/>
              <a:t>constará</a:t>
            </a:r>
            <a:r>
              <a:rPr lang="en-US" sz="1200" dirty="0"/>
              <a:t> de </a:t>
            </a:r>
            <a:r>
              <a:rPr lang="en-US" sz="1200" dirty="0" err="1"/>
              <a:t>cinco</a:t>
            </a:r>
            <a:r>
              <a:rPr lang="en-US" sz="1200" dirty="0"/>
              <a:t> </a:t>
            </a:r>
            <a:r>
              <a:rPr lang="en-US" sz="1200" dirty="0" err="1"/>
              <a:t>etapas</a:t>
            </a:r>
            <a:r>
              <a:rPr lang="en-US" sz="1200" dirty="0"/>
              <a:t>. </a:t>
            </a:r>
          </a:p>
          <a:p>
            <a:pPr marL="342900" marR="0" lvl="0" indent="-228600">
              <a:lnSpc>
                <a:spcPct val="90000"/>
              </a:lnSpc>
              <a:spcBef>
                <a:spcPts val="1000"/>
              </a:spcBef>
              <a:spcAft>
                <a:spcPts val="1000"/>
              </a:spcAft>
              <a:buFont typeface="Arial" panose="020B0604020202020204" pitchFamily="34" charset="0"/>
              <a:buChar char="•"/>
            </a:pPr>
            <a:r>
              <a:rPr lang="en-US" sz="1200" dirty="0" err="1"/>
              <a:t>Identificación</a:t>
            </a:r>
            <a:r>
              <a:rPr lang="en-US" sz="1200" dirty="0"/>
              <a:t>: Es </a:t>
            </a:r>
            <a:r>
              <a:rPr lang="en-US" sz="1200" dirty="0" err="1"/>
              <a:t>aquí</a:t>
            </a:r>
            <a:r>
              <a:rPr lang="en-US" sz="1200" dirty="0"/>
              <a:t> </a:t>
            </a:r>
            <a:r>
              <a:rPr lang="en-US" sz="1200" dirty="0" err="1"/>
              <a:t>donde</a:t>
            </a:r>
            <a:r>
              <a:rPr lang="en-US" sz="1200" dirty="0"/>
              <a:t> se </a:t>
            </a:r>
            <a:r>
              <a:rPr lang="en-US" sz="1200" dirty="0" err="1"/>
              <a:t>identifican</a:t>
            </a:r>
            <a:r>
              <a:rPr lang="en-US" sz="1200" dirty="0"/>
              <a:t> </a:t>
            </a:r>
            <a:r>
              <a:rPr lang="en-US" sz="1200" dirty="0" err="1"/>
              <a:t>los</a:t>
            </a:r>
            <a:r>
              <a:rPr lang="en-US" sz="1200" dirty="0"/>
              <a:t> </a:t>
            </a:r>
            <a:r>
              <a:rPr lang="en-US" sz="1200" dirty="0" err="1"/>
              <a:t>distintos</a:t>
            </a:r>
            <a:r>
              <a:rPr lang="en-US" sz="1200" dirty="0"/>
              <a:t> </a:t>
            </a:r>
            <a:r>
              <a:rPr lang="en-US" sz="1200" dirty="0" err="1"/>
              <a:t>riesgos</a:t>
            </a:r>
            <a:r>
              <a:rPr lang="en-US" sz="1200" dirty="0"/>
              <a:t> a </a:t>
            </a:r>
            <a:r>
              <a:rPr lang="en-US" sz="1200" dirty="0" err="1"/>
              <a:t>los</a:t>
            </a:r>
            <a:r>
              <a:rPr lang="en-US" sz="1200" dirty="0"/>
              <a:t> que la </a:t>
            </a:r>
            <a:r>
              <a:rPr lang="en-US" sz="1200" dirty="0" err="1"/>
              <a:t>empresa</a:t>
            </a:r>
            <a:r>
              <a:rPr lang="en-US" sz="1200" dirty="0"/>
              <a:t> se </a:t>
            </a:r>
            <a:r>
              <a:rPr lang="en-US" sz="1200" dirty="0" err="1"/>
              <a:t>encuentra</a:t>
            </a:r>
            <a:r>
              <a:rPr lang="en-US" sz="1200" dirty="0"/>
              <a:t> </a:t>
            </a:r>
            <a:r>
              <a:rPr lang="en-US" sz="1200" dirty="0" err="1"/>
              <a:t>expuesta</a:t>
            </a:r>
            <a:r>
              <a:rPr lang="en-US" sz="1200" dirty="0"/>
              <a:t> </a:t>
            </a:r>
            <a:r>
              <a:rPr lang="en-US" sz="1200" dirty="0" err="1"/>
              <a:t>en</a:t>
            </a:r>
            <a:r>
              <a:rPr lang="en-US" sz="1200" dirty="0"/>
              <a:t> </a:t>
            </a:r>
            <a:r>
              <a:rPr lang="en-US" sz="1200" dirty="0" err="1"/>
              <a:t>los</a:t>
            </a:r>
            <a:r>
              <a:rPr lang="en-US" sz="1200" dirty="0"/>
              <a:t> </a:t>
            </a:r>
            <a:r>
              <a:rPr lang="en-US" sz="1200" dirty="0" err="1"/>
              <a:t>diversos</a:t>
            </a:r>
            <a:r>
              <a:rPr lang="en-US" sz="1200" dirty="0"/>
              <a:t> </a:t>
            </a:r>
            <a:r>
              <a:rPr lang="en-US" sz="1200" dirty="0" err="1"/>
              <a:t>procesos</a:t>
            </a:r>
            <a:r>
              <a:rPr lang="en-US" sz="1200" dirty="0"/>
              <a:t> que </a:t>
            </a:r>
            <a:r>
              <a:rPr lang="en-US" sz="1200" dirty="0" err="1"/>
              <a:t>llevan</a:t>
            </a:r>
            <a:r>
              <a:rPr lang="en-US" sz="1200" dirty="0"/>
              <a:t> a </a:t>
            </a:r>
            <a:r>
              <a:rPr lang="en-US" sz="1200" dirty="0" err="1"/>
              <a:t>cabo</a:t>
            </a:r>
            <a:r>
              <a:rPr lang="en-US" sz="1200" dirty="0"/>
              <a:t> las </a:t>
            </a:r>
            <a:r>
              <a:rPr lang="en-US" sz="1200" dirty="0" err="1"/>
              <a:t>áreas</a:t>
            </a:r>
            <a:r>
              <a:rPr lang="en-US" sz="1200" dirty="0"/>
              <a:t> </a:t>
            </a:r>
            <a:r>
              <a:rPr lang="en-US" sz="1200" dirty="0" err="1"/>
              <a:t>dentro</a:t>
            </a:r>
            <a:r>
              <a:rPr lang="en-US" sz="1200" dirty="0"/>
              <a:t> de la </a:t>
            </a:r>
            <a:r>
              <a:rPr lang="en-US" sz="1200" dirty="0" err="1"/>
              <a:t>organización</a:t>
            </a:r>
            <a:endParaRPr lang="en-US" sz="1200" dirty="0"/>
          </a:p>
          <a:p>
            <a:pPr marL="342900" marR="0" lvl="0" indent="-228600">
              <a:lnSpc>
                <a:spcPct val="90000"/>
              </a:lnSpc>
              <a:spcBef>
                <a:spcPts val="1000"/>
              </a:spcBef>
              <a:spcAft>
                <a:spcPts val="1000"/>
              </a:spcAft>
              <a:buFont typeface="Arial" panose="020B0604020202020204" pitchFamily="34" charset="0"/>
              <a:buChar char="•"/>
            </a:pPr>
            <a:r>
              <a:rPr lang="en-US" sz="1200" dirty="0" err="1"/>
              <a:t>Evaluación</a:t>
            </a:r>
            <a:r>
              <a:rPr lang="en-US" sz="1200" dirty="0"/>
              <a:t> de </a:t>
            </a:r>
            <a:r>
              <a:rPr lang="en-US" sz="1200" dirty="0" err="1"/>
              <a:t>Riesgos</a:t>
            </a:r>
            <a:r>
              <a:rPr lang="en-US" sz="1200" dirty="0"/>
              <a:t>: Se </a:t>
            </a:r>
            <a:r>
              <a:rPr lang="en-US" sz="1200" dirty="0" err="1"/>
              <a:t>valoran</a:t>
            </a:r>
            <a:r>
              <a:rPr lang="en-US" sz="1200" dirty="0"/>
              <a:t> </a:t>
            </a:r>
            <a:r>
              <a:rPr lang="en-US" sz="1200" dirty="0" err="1"/>
              <a:t>los</a:t>
            </a:r>
            <a:r>
              <a:rPr lang="en-US" sz="1200" dirty="0"/>
              <a:t> </a:t>
            </a:r>
            <a:r>
              <a:rPr lang="en-US" sz="1200" dirty="0" err="1"/>
              <a:t>riesgos</a:t>
            </a:r>
            <a:r>
              <a:rPr lang="en-US" sz="1200" dirty="0"/>
              <a:t> </a:t>
            </a:r>
            <a:r>
              <a:rPr lang="en-US" sz="1200" dirty="0" err="1"/>
              <a:t>previamente</a:t>
            </a:r>
            <a:r>
              <a:rPr lang="en-US" sz="1200" dirty="0"/>
              <a:t> </a:t>
            </a:r>
            <a:r>
              <a:rPr lang="en-US" sz="1200" dirty="0" err="1"/>
              <a:t>identificados</a:t>
            </a:r>
            <a:r>
              <a:rPr lang="en-US" sz="1200" dirty="0"/>
              <a:t> de </a:t>
            </a:r>
            <a:r>
              <a:rPr lang="en-US" sz="1200" dirty="0" err="1"/>
              <a:t>acuerdo</a:t>
            </a:r>
            <a:r>
              <a:rPr lang="en-US" sz="1200" dirty="0"/>
              <a:t> con la </a:t>
            </a:r>
            <a:r>
              <a:rPr lang="en-US" sz="1200" dirty="0" err="1"/>
              <a:t>probabilidad</a:t>
            </a:r>
            <a:r>
              <a:rPr lang="en-US" sz="1200" dirty="0"/>
              <a:t> de </a:t>
            </a:r>
            <a:r>
              <a:rPr lang="en-US" sz="1200" dirty="0" err="1"/>
              <a:t>ocurrencia</a:t>
            </a:r>
            <a:r>
              <a:rPr lang="en-US" sz="1200" dirty="0"/>
              <a:t> y </a:t>
            </a:r>
            <a:r>
              <a:rPr lang="en-US" sz="1200" dirty="0" err="1"/>
              <a:t>el</a:t>
            </a:r>
            <a:r>
              <a:rPr lang="en-US" sz="1200" dirty="0"/>
              <a:t> </a:t>
            </a:r>
            <a:r>
              <a:rPr lang="en-US" sz="1200" dirty="0" err="1"/>
              <a:t>impacto</a:t>
            </a:r>
            <a:r>
              <a:rPr lang="en-US" sz="1200" dirty="0"/>
              <a:t> </a:t>
            </a:r>
            <a:r>
              <a:rPr lang="en-US" sz="1200" dirty="0" err="1"/>
              <a:t>financiero</a:t>
            </a:r>
            <a:r>
              <a:rPr lang="en-US" sz="1200" dirty="0"/>
              <a:t> que </a:t>
            </a:r>
            <a:r>
              <a:rPr lang="en-US" sz="1200" dirty="0" err="1"/>
              <a:t>puedan</a:t>
            </a:r>
            <a:r>
              <a:rPr lang="en-US" sz="1200" dirty="0"/>
              <a:t> </a:t>
            </a:r>
            <a:r>
              <a:rPr lang="en-US" sz="1200" dirty="0" err="1"/>
              <a:t>ocasionar</a:t>
            </a:r>
            <a:r>
              <a:rPr lang="en-US" sz="1200" dirty="0"/>
              <a:t>. </a:t>
            </a:r>
          </a:p>
          <a:p>
            <a:pPr marL="342900" marR="0" lvl="0" indent="-228600">
              <a:lnSpc>
                <a:spcPct val="90000"/>
              </a:lnSpc>
              <a:spcBef>
                <a:spcPts val="1000"/>
              </a:spcBef>
              <a:spcAft>
                <a:spcPts val="1000"/>
              </a:spcAft>
              <a:buFont typeface="Arial" panose="020B0604020202020204" pitchFamily="34" charset="0"/>
              <a:buChar char="•"/>
            </a:pPr>
            <a:r>
              <a:rPr lang="en-US" sz="1200" dirty="0" err="1"/>
              <a:t>Definir</a:t>
            </a:r>
            <a:r>
              <a:rPr lang="en-US" sz="1200" dirty="0"/>
              <a:t> y </a:t>
            </a:r>
            <a:r>
              <a:rPr lang="en-US" sz="1200" dirty="0" err="1"/>
              <a:t>Calificar</a:t>
            </a:r>
            <a:r>
              <a:rPr lang="en-US" sz="1200" dirty="0"/>
              <a:t> </a:t>
            </a:r>
            <a:r>
              <a:rPr lang="en-US" sz="1200" dirty="0" err="1"/>
              <a:t>Controles</a:t>
            </a:r>
            <a:r>
              <a:rPr lang="en-US" sz="1200" dirty="0"/>
              <a:t>: Se </a:t>
            </a:r>
            <a:r>
              <a:rPr lang="en-US" sz="1200" dirty="0" err="1"/>
              <a:t>aplican</a:t>
            </a:r>
            <a:r>
              <a:rPr lang="en-US" sz="1200" dirty="0"/>
              <a:t> </a:t>
            </a:r>
            <a:r>
              <a:rPr lang="en-US" sz="1200" dirty="0" err="1"/>
              <a:t>controles</a:t>
            </a:r>
            <a:r>
              <a:rPr lang="en-US" sz="1200" dirty="0"/>
              <a:t> para </a:t>
            </a:r>
            <a:r>
              <a:rPr lang="en-US" sz="1200" dirty="0" err="1"/>
              <a:t>prevenir</a:t>
            </a:r>
            <a:r>
              <a:rPr lang="en-US" sz="1200" dirty="0"/>
              <a:t> la </a:t>
            </a:r>
            <a:r>
              <a:rPr lang="en-US" sz="1200" dirty="0" err="1"/>
              <a:t>materialización</a:t>
            </a:r>
            <a:r>
              <a:rPr lang="en-US" sz="1200" dirty="0"/>
              <a:t> de </a:t>
            </a:r>
            <a:r>
              <a:rPr lang="en-US" sz="1200" dirty="0" err="1"/>
              <a:t>los</a:t>
            </a:r>
            <a:r>
              <a:rPr lang="en-US" sz="1200" dirty="0"/>
              <a:t> </a:t>
            </a:r>
            <a:r>
              <a:rPr lang="en-US" sz="1200" dirty="0" err="1"/>
              <a:t>riesgos</a:t>
            </a:r>
            <a:r>
              <a:rPr lang="en-US" sz="1200" dirty="0"/>
              <a:t> y al </a:t>
            </a:r>
            <a:r>
              <a:rPr lang="en-US" sz="1200" dirty="0" err="1"/>
              <a:t>mismo</a:t>
            </a:r>
            <a:r>
              <a:rPr lang="en-US" sz="1200" dirty="0"/>
              <a:t> </a:t>
            </a:r>
            <a:r>
              <a:rPr lang="en-US" sz="1200" dirty="0" err="1"/>
              <a:t>tiempo</a:t>
            </a:r>
            <a:r>
              <a:rPr lang="en-US" sz="1200" dirty="0"/>
              <a:t> </a:t>
            </a:r>
            <a:r>
              <a:rPr lang="en-US" sz="1200" dirty="0" err="1"/>
              <a:t>si</a:t>
            </a:r>
            <a:r>
              <a:rPr lang="en-US" sz="1200" dirty="0"/>
              <a:t> </a:t>
            </a:r>
            <a:r>
              <a:rPr lang="en-US" sz="1200" dirty="0" err="1"/>
              <a:t>diseñan</a:t>
            </a:r>
            <a:r>
              <a:rPr lang="en-US" sz="1200" dirty="0"/>
              <a:t> planes para </a:t>
            </a:r>
            <a:r>
              <a:rPr lang="en-US" sz="1200" dirty="0" err="1"/>
              <a:t>corregir</a:t>
            </a:r>
            <a:r>
              <a:rPr lang="en-US" sz="1200" dirty="0"/>
              <a:t> </a:t>
            </a:r>
            <a:r>
              <a:rPr lang="en-US" sz="1200" dirty="0" err="1"/>
              <a:t>los</a:t>
            </a:r>
            <a:r>
              <a:rPr lang="en-US" sz="1200" dirty="0"/>
              <a:t> </a:t>
            </a:r>
            <a:r>
              <a:rPr lang="en-US" sz="1200" dirty="0" err="1"/>
              <a:t>riesgos</a:t>
            </a:r>
            <a:r>
              <a:rPr lang="en-US" sz="1200" dirty="0"/>
              <a:t> </a:t>
            </a:r>
            <a:r>
              <a:rPr lang="en-US" sz="1200" dirty="0" err="1"/>
              <a:t>en</a:t>
            </a:r>
            <a:r>
              <a:rPr lang="en-US" sz="1200" dirty="0"/>
              <a:t> </a:t>
            </a:r>
            <a:r>
              <a:rPr lang="en-US" sz="1200" dirty="0" err="1"/>
              <a:t>caso</a:t>
            </a:r>
            <a:r>
              <a:rPr lang="en-US" sz="1200" dirty="0"/>
              <a:t> de que </a:t>
            </a:r>
            <a:r>
              <a:rPr lang="en-US" sz="1200" dirty="0" err="1"/>
              <a:t>llegue</a:t>
            </a:r>
            <a:r>
              <a:rPr lang="en-US" sz="1200" dirty="0"/>
              <a:t> a </a:t>
            </a:r>
            <a:r>
              <a:rPr lang="en-US" sz="1200" dirty="0" err="1"/>
              <a:t>materializarse</a:t>
            </a:r>
            <a:r>
              <a:rPr lang="en-US" sz="1200" dirty="0"/>
              <a:t>. </a:t>
            </a:r>
          </a:p>
          <a:p>
            <a:pPr marL="342900" marR="0" lvl="0" indent="-228600">
              <a:lnSpc>
                <a:spcPct val="90000"/>
              </a:lnSpc>
              <a:spcBef>
                <a:spcPts val="1000"/>
              </a:spcBef>
              <a:spcAft>
                <a:spcPts val="1000"/>
              </a:spcAft>
              <a:buFont typeface="Arial" panose="020B0604020202020204" pitchFamily="34" charset="0"/>
              <a:buChar char="•"/>
            </a:pPr>
            <a:r>
              <a:rPr lang="en-US" sz="1200" dirty="0"/>
              <a:t>Plan de </a:t>
            </a:r>
            <a:r>
              <a:rPr lang="en-US" sz="1200" dirty="0" err="1"/>
              <a:t>Acción</a:t>
            </a:r>
            <a:r>
              <a:rPr lang="en-US" sz="1200" dirty="0"/>
              <a:t>: Lo </a:t>
            </a:r>
            <a:r>
              <a:rPr lang="en-US" sz="1200" dirty="0" err="1"/>
              <a:t>anteriormente</a:t>
            </a:r>
            <a:r>
              <a:rPr lang="en-US" sz="1200" dirty="0"/>
              <a:t> </a:t>
            </a:r>
            <a:r>
              <a:rPr lang="en-US" sz="1200" dirty="0" err="1"/>
              <a:t>definido</a:t>
            </a:r>
            <a:r>
              <a:rPr lang="en-US" sz="1200" dirty="0"/>
              <a:t> </a:t>
            </a:r>
            <a:r>
              <a:rPr lang="en-US" sz="1200" dirty="0" err="1"/>
              <a:t>en</a:t>
            </a:r>
            <a:r>
              <a:rPr lang="en-US" sz="1200" dirty="0"/>
              <a:t> las </a:t>
            </a:r>
            <a:r>
              <a:rPr lang="en-US" sz="1200" dirty="0" err="1"/>
              <a:t>etapas</a:t>
            </a:r>
            <a:r>
              <a:rPr lang="en-US" sz="1200" dirty="0"/>
              <a:t> previas se plasma </a:t>
            </a:r>
            <a:r>
              <a:rPr lang="en-US" sz="1200" dirty="0" err="1"/>
              <a:t>en</a:t>
            </a:r>
            <a:r>
              <a:rPr lang="en-US" sz="1200" dirty="0"/>
              <a:t> un plan que define </a:t>
            </a:r>
            <a:r>
              <a:rPr lang="en-US" sz="1200" dirty="0" err="1"/>
              <a:t>los</a:t>
            </a:r>
            <a:r>
              <a:rPr lang="en-US" sz="1200" dirty="0"/>
              <a:t> </a:t>
            </a:r>
            <a:r>
              <a:rPr lang="en-US" sz="1200" dirty="0" err="1"/>
              <a:t>objetivos</a:t>
            </a:r>
            <a:r>
              <a:rPr lang="en-US" sz="1200" dirty="0"/>
              <a:t>, </a:t>
            </a:r>
            <a:r>
              <a:rPr lang="en-US" sz="1200" dirty="0" err="1"/>
              <a:t>estrategias</a:t>
            </a:r>
            <a:r>
              <a:rPr lang="en-US" sz="1200" dirty="0"/>
              <a:t>, </a:t>
            </a:r>
            <a:r>
              <a:rPr lang="en-US" sz="1200" dirty="0" err="1"/>
              <a:t>compromisos</a:t>
            </a:r>
            <a:r>
              <a:rPr lang="en-US" sz="1200" dirty="0"/>
              <a:t> y </a:t>
            </a:r>
            <a:r>
              <a:rPr lang="en-US" sz="1200" dirty="0" err="1"/>
              <a:t>tiempos</a:t>
            </a:r>
            <a:r>
              <a:rPr lang="en-US" sz="1200" dirty="0"/>
              <a:t> de </a:t>
            </a:r>
            <a:r>
              <a:rPr lang="en-US" sz="1200" dirty="0" err="1"/>
              <a:t>implementación</a:t>
            </a:r>
            <a:r>
              <a:rPr lang="en-US" sz="1200" dirty="0"/>
              <a:t> de </a:t>
            </a:r>
            <a:r>
              <a:rPr lang="en-US" sz="1200" dirty="0" err="1"/>
              <a:t>los</a:t>
            </a:r>
            <a:r>
              <a:rPr lang="en-US" sz="1200" dirty="0"/>
              <a:t> planes. </a:t>
            </a:r>
          </a:p>
          <a:p>
            <a:pPr marL="342900" marR="0" lvl="0" indent="-228600">
              <a:lnSpc>
                <a:spcPct val="90000"/>
              </a:lnSpc>
              <a:spcBef>
                <a:spcPts val="1000"/>
              </a:spcBef>
              <a:spcAft>
                <a:spcPts val="1000"/>
              </a:spcAft>
              <a:buFont typeface="Arial" panose="020B0604020202020204" pitchFamily="34" charset="0"/>
              <a:buChar char="•"/>
            </a:pPr>
            <a:r>
              <a:rPr lang="en-US" sz="1200" dirty="0" err="1"/>
              <a:t>Monitoreo</a:t>
            </a:r>
            <a:r>
              <a:rPr lang="en-US" sz="1200" dirty="0"/>
              <a:t> de </a:t>
            </a:r>
            <a:r>
              <a:rPr lang="en-US" sz="1200" dirty="0" err="1"/>
              <a:t>riesgos</a:t>
            </a:r>
            <a:r>
              <a:rPr lang="en-US" sz="1200" dirty="0"/>
              <a:t>: Es </a:t>
            </a:r>
            <a:r>
              <a:rPr lang="en-US" sz="1200" dirty="0" err="1"/>
              <a:t>importante</a:t>
            </a:r>
            <a:r>
              <a:rPr lang="en-US" sz="1200" dirty="0"/>
              <a:t> que se </a:t>
            </a:r>
            <a:r>
              <a:rPr lang="en-US" sz="1200" dirty="0" err="1"/>
              <a:t>monitoree</a:t>
            </a:r>
            <a:r>
              <a:rPr lang="en-US" sz="1200" dirty="0"/>
              <a:t> </a:t>
            </a:r>
            <a:r>
              <a:rPr lang="en-US" sz="1200" dirty="0" err="1"/>
              <a:t>constantemente</a:t>
            </a:r>
            <a:r>
              <a:rPr lang="en-US" sz="1200" dirty="0"/>
              <a:t> para </a:t>
            </a:r>
            <a:r>
              <a:rPr lang="en-US" sz="1200" dirty="0" err="1"/>
              <a:t>evaluar</a:t>
            </a:r>
            <a:r>
              <a:rPr lang="en-US" sz="1200" dirty="0"/>
              <a:t> la </a:t>
            </a:r>
            <a:r>
              <a:rPr lang="en-US" sz="1200" dirty="0" err="1"/>
              <a:t>eficacia</a:t>
            </a:r>
            <a:r>
              <a:rPr lang="en-US" sz="1200" dirty="0"/>
              <a:t> del plan de </a:t>
            </a:r>
            <a:r>
              <a:rPr lang="en-US" sz="1200" dirty="0" err="1"/>
              <a:t>acción</a:t>
            </a:r>
            <a:r>
              <a:rPr lang="en-US" sz="1200" dirty="0"/>
              <a:t> e </a:t>
            </a:r>
            <a:r>
              <a:rPr lang="en-US" sz="1200" dirty="0" err="1"/>
              <a:t>identificar</a:t>
            </a:r>
            <a:r>
              <a:rPr lang="en-US" sz="1200" dirty="0"/>
              <a:t> </a:t>
            </a:r>
            <a:r>
              <a:rPr lang="en-US" sz="1200" dirty="0" err="1"/>
              <a:t>el</a:t>
            </a:r>
            <a:r>
              <a:rPr lang="en-US" sz="1200" dirty="0"/>
              <a:t> </a:t>
            </a:r>
            <a:r>
              <a:rPr lang="en-US" sz="1200" dirty="0" err="1"/>
              <a:t>surgimiento</a:t>
            </a:r>
            <a:r>
              <a:rPr lang="en-US" sz="1200" dirty="0"/>
              <a:t> de </a:t>
            </a:r>
            <a:r>
              <a:rPr lang="en-US" sz="1200" dirty="0" err="1"/>
              <a:t>nuevos</a:t>
            </a:r>
            <a:r>
              <a:rPr lang="en-US" sz="1200" dirty="0"/>
              <a:t> </a:t>
            </a:r>
            <a:r>
              <a:rPr lang="en-US" sz="1200" dirty="0" err="1"/>
              <a:t>riesgos</a:t>
            </a:r>
            <a:r>
              <a:rPr lang="en-US" sz="1200" dirty="0"/>
              <a:t>. </a:t>
            </a:r>
          </a:p>
          <a:p>
            <a:pPr marR="0" indent="-228600">
              <a:lnSpc>
                <a:spcPct val="90000"/>
              </a:lnSpc>
              <a:spcBef>
                <a:spcPts val="1000"/>
              </a:spcBef>
              <a:spcAft>
                <a:spcPts val="1000"/>
              </a:spcAft>
              <a:buFont typeface="Arial" panose="020B0604020202020204" pitchFamily="34" charset="0"/>
              <a:buChar char="•"/>
            </a:pPr>
            <a:endParaRPr lang="en-US" sz="1200" dirty="0">
              <a:effectLst/>
            </a:endParaRPr>
          </a:p>
        </p:txBody>
      </p:sp>
    </p:spTree>
    <p:extLst>
      <p:ext uri="{BB962C8B-B14F-4D97-AF65-F5344CB8AC3E}">
        <p14:creationId xmlns:p14="http://schemas.microsoft.com/office/powerpoint/2010/main" val="1307559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75A78FC-5D5E-49EF-B209-5976F6A31E63}"/>
              </a:ext>
            </a:extLst>
          </p:cNvPr>
          <p:cNvPicPr>
            <a:picLocks noChangeAspect="1" noChangeArrowheads="1"/>
          </p:cNvPicPr>
          <p:nvPr/>
        </p:nvPicPr>
        <p:blipFill rotWithShape="1">
          <a:blip r:embed="rId2"/>
          <a:srcRect l="19767" r="14005"/>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7" name="Freeform: Shape 136">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uadroTexto 3">
            <a:extLst>
              <a:ext uri="{FF2B5EF4-FFF2-40B4-BE49-F238E27FC236}">
                <a16:creationId xmlns:a16="http://schemas.microsoft.com/office/drawing/2014/main" id="{6E6EED02-85AC-4509-BE0D-EEBEB8AD61F3}"/>
              </a:ext>
            </a:extLst>
          </p:cNvPr>
          <p:cNvSpPr txBox="1"/>
          <p:nvPr/>
        </p:nvSpPr>
        <p:spPr>
          <a:xfrm>
            <a:off x="150919" y="479394"/>
            <a:ext cx="5406501" cy="57971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R="0">
              <a:lnSpc>
                <a:spcPct val="90000"/>
              </a:lnSpc>
              <a:spcBef>
                <a:spcPts val="1000"/>
              </a:spcBef>
              <a:spcAft>
                <a:spcPts val="1000"/>
              </a:spcAft>
            </a:pPr>
            <a:r>
              <a:rPr lang="en-US" sz="1400" dirty="0" err="1">
                <a:effectLst/>
              </a:rPr>
              <a:t>En</a:t>
            </a:r>
            <a:r>
              <a:rPr lang="en-US" sz="1400" dirty="0">
                <a:effectLst/>
              </a:rPr>
              <a:t> Honduras, las </a:t>
            </a:r>
            <a:r>
              <a:rPr lang="en-US" sz="1400" dirty="0" err="1">
                <a:effectLst/>
              </a:rPr>
              <a:t>instituciones</a:t>
            </a:r>
            <a:r>
              <a:rPr lang="en-US" sz="1400" dirty="0">
                <a:effectLst/>
              </a:rPr>
              <a:t> </a:t>
            </a:r>
            <a:r>
              <a:rPr lang="en-US" sz="1400" dirty="0" err="1">
                <a:effectLst/>
              </a:rPr>
              <a:t>financieras</a:t>
            </a:r>
            <a:r>
              <a:rPr lang="en-US" sz="1400" dirty="0">
                <a:effectLst/>
              </a:rPr>
              <a:t> </a:t>
            </a:r>
            <a:r>
              <a:rPr lang="en-US" sz="1400" dirty="0" err="1">
                <a:effectLst/>
              </a:rPr>
              <a:t>suelen</a:t>
            </a:r>
            <a:r>
              <a:rPr lang="en-US" sz="1400" dirty="0">
                <a:effectLst/>
              </a:rPr>
              <a:t> </a:t>
            </a:r>
            <a:r>
              <a:rPr lang="en-US" sz="1400" dirty="0" err="1">
                <a:effectLst/>
              </a:rPr>
              <a:t>tener</a:t>
            </a:r>
            <a:r>
              <a:rPr lang="en-US" sz="1400" dirty="0">
                <a:effectLst/>
              </a:rPr>
              <a:t> bien </a:t>
            </a:r>
            <a:r>
              <a:rPr lang="en-US" sz="1400" dirty="0" err="1">
                <a:effectLst/>
              </a:rPr>
              <a:t>desarrollados</a:t>
            </a:r>
            <a:r>
              <a:rPr lang="en-US" sz="1400" dirty="0">
                <a:effectLst/>
              </a:rPr>
              <a:t> sus </a:t>
            </a:r>
            <a:r>
              <a:rPr lang="en-US" sz="1400" dirty="0" err="1">
                <a:effectLst/>
              </a:rPr>
              <a:t>sistemas</a:t>
            </a:r>
            <a:r>
              <a:rPr lang="en-US" sz="1400" dirty="0">
                <a:effectLst/>
              </a:rPr>
              <a:t> de </a:t>
            </a:r>
            <a:r>
              <a:rPr lang="en-US" sz="1400" dirty="0" err="1">
                <a:effectLst/>
              </a:rPr>
              <a:t>monitoreo</a:t>
            </a:r>
            <a:r>
              <a:rPr lang="en-US" sz="1400" dirty="0">
                <a:effectLst/>
              </a:rPr>
              <a:t> de </a:t>
            </a:r>
            <a:r>
              <a:rPr lang="en-US" sz="1400" dirty="0" err="1">
                <a:effectLst/>
              </a:rPr>
              <a:t>riesgos</a:t>
            </a:r>
            <a:r>
              <a:rPr lang="en-US" sz="1400" dirty="0">
                <a:effectLst/>
              </a:rPr>
              <a:t> </a:t>
            </a:r>
            <a:r>
              <a:rPr lang="en-US" sz="1400" dirty="0" err="1">
                <a:effectLst/>
              </a:rPr>
              <a:t>financieros</a:t>
            </a:r>
            <a:r>
              <a:rPr lang="en-US" sz="1400" dirty="0">
                <a:effectLst/>
              </a:rPr>
              <a:t>, a </a:t>
            </a:r>
            <a:r>
              <a:rPr lang="en-US" sz="1400" dirty="0" err="1">
                <a:effectLst/>
              </a:rPr>
              <a:t>su</a:t>
            </a:r>
            <a:r>
              <a:rPr lang="en-US" sz="1400" dirty="0">
                <a:effectLst/>
              </a:rPr>
              <a:t> </a:t>
            </a:r>
            <a:r>
              <a:rPr lang="en-US" sz="1400" dirty="0" err="1">
                <a:effectLst/>
              </a:rPr>
              <a:t>vez</a:t>
            </a:r>
            <a:r>
              <a:rPr lang="en-US" sz="1400" dirty="0">
                <a:effectLst/>
              </a:rPr>
              <a:t> </a:t>
            </a:r>
            <a:r>
              <a:rPr lang="en-US" sz="1400" dirty="0" err="1">
                <a:effectLst/>
              </a:rPr>
              <a:t>deben</a:t>
            </a:r>
            <a:r>
              <a:rPr lang="en-US" sz="1400" dirty="0">
                <a:effectLst/>
              </a:rPr>
              <a:t> </a:t>
            </a:r>
            <a:r>
              <a:rPr lang="en-US" sz="1400" dirty="0" err="1">
                <a:effectLst/>
              </a:rPr>
              <a:t>cumplir</a:t>
            </a:r>
            <a:r>
              <a:rPr lang="en-US" sz="1400" dirty="0">
                <a:effectLst/>
              </a:rPr>
              <a:t> con </a:t>
            </a:r>
            <a:r>
              <a:rPr lang="en-US" sz="1400" dirty="0" err="1">
                <a:effectLst/>
              </a:rPr>
              <a:t>diversas</a:t>
            </a:r>
            <a:r>
              <a:rPr lang="en-US" sz="1400" dirty="0">
                <a:effectLst/>
              </a:rPr>
              <a:t> </a:t>
            </a:r>
            <a:r>
              <a:rPr lang="en-US" sz="1400" dirty="0" err="1">
                <a:effectLst/>
              </a:rPr>
              <a:t>normativas</a:t>
            </a:r>
            <a:r>
              <a:rPr lang="en-US" sz="1400" dirty="0">
                <a:effectLst/>
              </a:rPr>
              <a:t> que </a:t>
            </a:r>
            <a:r>
              <a:rPr lang="en-US" sz="1400" dirty="0" err="1">
                <a:effectLst/>
              </a:rPr>
              <a:t>establecen</a:t>
            </a:r>
            <a:r>
              <a:rPr lang="en-US" sz="1400" dirty="0">
                <a:effectLst/>
              </a:rPr>
              <a:t> la </a:t>
            </a:r>
            <a:r>
              <a:rPr lang="en-US" sz="1400" dirty="0" err="1">
                <a:effectLst/>
              </a:rPr>
              <a:t>Comisión</a:t>
            </a:r>
            <a:r>
              <a:rPr lang="en-US" sz="1400" dirty="0">
                <a:effectLst/>
              </a:rPr>
              <a:t> Nacional de </a:t>
            </a:r>
            <a:r>
              <a:rPr lang="en-US" sz="1400" dirty="0" err="1">
                <a:effectLst/>
              </a:rPr>
              <a:t>Bancos</a:t>
            </a:r>
            <a:r>
              <a:rPr lang="en-US" sz="1400" dirty="0">
                <a:effectLst/>
              </a:rPr>
              <a:t> y </a:t>
            </a:r>
            <a:r>
              <a:rPr lang="en-US" sz="1400" dirty="0" err="1">
                <a:effectLst/>
              </a:rPr>
              <a:t>Seguros</a:t>
            </a:r>
            <a:r>
              <a:rPr lang="en-US" sz="1400" dirty="0">
                <a:effectLst/>
              </a:rPr>
              <a:t> con </a:t>
            </a:r>
            <a:r>
              <a:rPr lang="en-US" sz="1400" dirty="0" err="1">
                <a:effectLst/>
              </a:rPr>
              <a:t>el</a:t>
            </a:r>
            <a:r>
              <a:rPr lang="en-US" sz="1400" dirty="0">
                <a:effectLst/>
              </a:rPr>
              <a:t> fin de </a:t>
            </a:r>
            <a:r>
              <a:rPr lang="en-US" sz="1400" dirty="0" err="1">
                <a:effectLst/>
              </a:rPr>
              <a:t>garantizar</a:t>
            </a:r>
            <a:r>
              <a:rPr lang="en-US" sz="1400" dirty="0">
                <a:effectLst/>
              </a:rPr>
              <a:t> </a:t>
            </a:r>
            <a:r>
              <a:rPr lang="en-US" sz="1400" dirty="0" err="1">
                <a:effectLst/>
              </a:rPr>
              <a:t>una</a:t>
            </a:r>
            <a:r>
              <a:rPr lang="en-US" sz="1400" dirty="0">
                <a:effectLst/>
              </a:rPr>
              <a:t> </a:t>
            </a:r>
            <a:r>
              <a:rPr lang="en-US" sz="1400" dirty="0" err="1">
                <a:effectLst/>
              </a:rPr>
              <a:t>salud</a:t>
            </a:r>
            <a:r>
              <a:rPr lang="en-US" sz="1400" dirty="0">
                <a:effectLst/>
              </a:rPr>
              <a:t> </a:t>
            </a:r>
            <a:r>
              <a:rPr lang="en-US" sz="1400" dirty="0" err="1">
                <a:effectLst/>
              </a:rPr>
              <a:t>adecuada</a:t>
            </a:r>
            <a:r>
              <a:rPr lang="en-US" sz="1400" dirty="0">
                <a:effectLst/>
              </a:rPr>
              <a:t> del </a:t>
            </a:r>
            <a:r>
              <a:rPr lang="en-US" sz="1400" dirty="0" err="1">
                <a:effectLst/>
              </a:rPr>
              <a:t>sistema</a:t>
            </a:r>
            <a:r>
              <a:rPr lang="en-US" sz="1400" dirty="0">
                <a:effectLst/>
              </a:rPr>
              <a:t> </a:t>
            </a:r>
            <a:r>
              <a:rPr lang="en-US" sz="1400" dirty="0" err="1">
                <a:effectLst/>
              </a:rPr>
              <a:t>financiero</a:t>
            </a:r>
            <a:r>
              <a:rPr lang="en-US" sz="1400" dirty="0">
                <a:effectLst/>
              </a:rPr>
              <a:t> </a:t>
            </a:r>
            <a:r>
              <a:rPr lang="en-US" sz="1400" dirty="0" err="1">
                <a:effectLst/>
              </a:rPr>
              <a:t>nacional</a:t>
            </a:r>
            <a:r>
              <a:rPr lang="en-US" sz="1400" dirty="0">
                <a:effectLst/>
              </a:rPr>
              <a:t>. </a:t>
            </a:r>
          </a:p>
          <a:p>
            <a:pPr marR="0">
              <a:lnSpc>
                <a:spcPct val="90000"/>
              </a:lnSpc>
              <a:spcBef>
                <a:spcPts val="1000"/>
              </a:spcBef>
              <a:spcAft>
                <a:spcPts val="1000"/>
              </a:spcAft>
            </a:pPr>
            <a:r>
              <a:rPr lang="en-US" sz="1400" dirty="0">
                <a:effectLst/>
              </a:rPr>
              <a:t>Es </a:t>
            </a:r>
            <a:r>
              <a:rPr lang="en-US" sz="1400" dirty="0" err="1">
                <a:effectLst/>
              </a:rPr>
              <a:t>por</a:t>
            </a:r>
            <a:r>
              <a:rPr lang="en-US" sz="1400" dirty="0">
                <a:effectLst/>
              </a:rPr>
              <a:t> </a:t>
            </a:r>
            <a:r>
              <a:rPr lang="en-US" sz="1400" dirty="0" err="1">
                <a:effectLst/>
              </a:rPr>
              <a:t>ello</a:t>
            </a:r>
            <a:r>
              <a:rPr lang="en-US" sz="1400" dirty="0">
                <a:effectLst/>
              </a:rPr>
              <a:t> </a:t>
            </a:r>
            <a:r>
              <a:rPr lang="en-US" sz="1400" dirty="0" err="1">
                <a:effectLst/>
              </a:rPr>
              <a:t>por</a:t>
            </a:r>
            <a:r>
              <a:rPr lang="en-US" sz="1400" dirty="0">
                <a:effectLst/>
              </a:rPr>
              <a:t> lo que la </a:t>
            </a:r>
            <a:r>
              <a:rPr lang="en-US" sz="1400" dirty="0" err="1">
                <a:effectLst/>
              </a:rPr>
              <a:t>Comisión</a:t>
            </a:r>
            <a:r>
              <a:rPr lang="en-US" sz="1400" dirty="0">
                <a:effectLst/>
              </a:rPr>
              <a:t> </a:t>
            </a:r>
            <a:r>
              <a:rPr lang="en-US" sz="1400" dirty="0" err="1">
                <a:effectLst/>
              </a:rPr>
              <a:t>tiene</a:t>
            </a:r>
            <a:r>
              <a:rPr lang="en-US" sz="1400" dirty="0">
                <a:effectLst/>
              </a:rPr>
              <a:t> la </a:t>
            </a:r>
            <a:r>
              <a:rPr lang="en-US" sz="1400" dirty="0" err="1">
                <a:effectLst/>
              </a:rPr>
              <a:t>misión</a:t>
            </a:r>
            <a:r>
              <a:rPr lang="en-US" sz="1400" dirty="0">
                <a:effectLst/>
              </a:rPr>
              <a:t> de </a:t>
            </a:r>
            <a:r>
              <a:rPr lang="en-US" sz="1400" dirty="0" err="1">
                <a:effectLst/>
              </a:rPr>
              <a:t>llevar</a:t>
            </a:r>
            <a:r>
              <a:rPr lang="en-US" sz="1400" dirty="0">
                <a:effectLst/>
              </a:rPr>
              <a:t> a </a:t>
            </a:r>
            <a:r>
              <a:rPr lang="en-US" sz="1400" dirty="0" err="1">
                <a:effectLst/>
              </a:rPr>
              <a:t>cabo</a:t>
            </a:r>
            <a:r>
              <a:rPr lang="en-US" sz="1400" dirty="0">
                <a:effectLst/>
              </a:rPr>
              <a:t> </a:t>
            </a:r>
            <a:r>
              <a:rPr lang="en-US" sz="1400" dirty="0" err="1">
                <a:effectLst/>
              </a:rPr>
              <a:t>una</a:t>
            </a:r>
            <a:r>
              <a:rPr lang="en-US" sz="1400" dirty="0">
                <a:effectLst/>
              </a:rPr>
              <a:t> </a:t>
            </a:r>
            <a:r>
              <a:rPr lang="en-US" sz="1400" dirty="0" err="1">
                <a:effectLst/>
              </a:rPr>
              <a:t>supervisión</a:t>
            </a:r>
            <a:r>
              <a:rPr lang="en-US" sz="1400" dirty="0">
                <a:effectLst/>
              </a:rPr>
              <a:t> </a:t>
            </a:r>
            <a:r>
              <a:rPr lang="en-US" sz="1400" dirty="0" err="1">
                <a:effectLst/>
              </a:rPr>
              <a:t>basada</a:t>
            </a:r>
            <a:r>
              <a:rPr lang="en-US" sz="1400" dirty="0">
                <a:effectLst/>
              </a:rPr>
              <a:t> </a:t>
            </a:r>
            <a:r>
              <a:rPr lang="en-US" sz="1400" dirty="0" err="1">
                <a:effectLst/>
              </a:rPr>
              <a:t>en</a:t>
            </a:r>
            <a:r>
              <a:rPr lang="en-US" sz="1400" dirty="0">
                <a:effectLst/>
              </a:rPr>
              <a:t> </a:t>
            </a:r>
            <a:r>
              <a:rPr lang="en-US" sz="1400" dirty="0" err="1">
                <a:effectLst/>
              </a:rPr>
              <a:t>riesgos</a:t>
            </a:r>
            <a:r>
              <a:rPr lang="en-US" sz="1400" dirty="0">
                <a:effectLst/>
              </a:rPr>
              <a:t> que </a:t>
            </a:r>
            <a:r>
              <a:rPr lang="en-US" sz="1400" dirty="0" err="1">
                <a:effectLst/>
              </a:rPr>
              <a:t>presentan</a:t>
            </a:r>
            <a:r>
              <a:rPr lang="en-US" sz="1400" dirty="0">
                <a:effectLst/>
              </a:rPr>
              <a:t> las </a:t>
            </a:r>
            <a:r>
              <a:rPr lang="en-US" sz="1400" dirty="0" err="1">
                <a:effectLst/>
              </a:rPr>
              <a:t>instituciones</a:t>
            </a:r>
            <a:r>
              <a:rPr lang="en-US" sz="1400" dirty="0">
                <a:effectLst/>
              </a:rPr>
              <a:t> </a:t>
            </a:r>
            <a:r>
              <a:rPr lang="en-US" sz="1400" dirty="0" err="1">
                <a:effectLst/>
              </a:rPr>
              <a:t>financieras</a:t>
            </a:r>
            <a:r>
              <a:rPr lang="en-US" sz="1400" dirty="0">
                <a:effectLst/>
              </a:rPr>
              <a:t> </a:t>
            </a:r>
            <a:r>
              <a:rPr lang="en-US" sz="1400" dirty="0" err="1">
                <a:effectLst/>
              </a:rPr>
              <a:t>nacionales</a:t>
            </a:r>
            <a:r>
              <a:rPr lang="en-US" sz="1400" dirty="0">
                <a:effectLst/>
              </a:rPr>
              <a:t>. </a:t>
            </a:r>
            <a:r>
              <a:rPr lang="en-US" sz="1400" dirty="0" err="1">
                <a:effectLst/>
              </a:rPr>
              <a:t>Esto</a:t>
            </a:r>
            <a:r>
              <a:rPr lang="en-US" sz="1400" dirty="0">
                <a:effectLst/>
              </a:rPr>
              <a:t> se </a:t>
            </a:r>
            <a:r>
              <a:rPr lang="en-US" sz="1400" dirty="0" err="1">
                <a:effectLst/>
              </a:rPr>
              <a:t>lleva</a:t>
            </a:r>
            <a:r>
              <a:rPr lang="en-US" sz="1400" dirty="0">
                <a:effectLst/>
              </a:rPr>
              <a:t> a </a:t>
            </a:r>
            <a:r>
              <a:rPr lang="en-US" sz="1400" dirty="0" err="1">
                <a:effectLst/>
              </a:rPr>
              <a:t>cabo</a:t>
            </a:r>
            <a:r>
              <a:rPr lang="en-US" sz="1400" dirty="0">
                <a:effectLst/>
              </a:rPr>
              <a:t> con </a:t>
            </a:r>
            <a:r>
              <a:rPr lang="en-US" sz="1400" dirty="0" err="1">
                <a:effectLst/>
              </a:rPr>
              <a:t>el</a:t>
            </a:r>
            <a:r>
              <a:rPr lang="en-US" sz="1400" dirty="0">
                <a:effectLst/>
              </a:rPr>
              <a:t> </a:t>
            </a:r>
            <a:r>
              <a:rPr lang="en-US" sz="1400" dirty="0" err="1">
                <a:effectLst/>
              </a:rPr>
              <a:t>objetivo</a:t>
            </a:r>
            <a:r>
              <a:rPr lang="en-US" sz="1400" dirty="0">
                <a:effectLst/>
              </a:rPr>
              <a:t> de </a:t>
            </a:r>
            <a:r>
              <a:rPr lang="en-US" sz="1400" dirty="0" err="1">
                <a:effectLst/>
              </a:rPr>
              <a:t>brindarle</a:t>
            </a:r>
            <a:r>
              <a:rPr lang="en-US" sz="1400" dirty="0">
                <a:effectLst/>
              </a:rPr>
              <a:t> </a:t>
            </a:r>
            <a:r>
              <a:rPr lang="en-US" sz="1400" dirty="0" err="1">
                <a:effectLst/>
              </a:rPr>
              <a:t>una</a:t>
            </a:r>
            <a:r>
              <a:rPr lang="en-US" sz="1400" dirty="0">
                <a:effectLst/>
              </a:rPr>
              <a:t> </a:t>
            </a:r>
            <a:r>
              <a:rPr lang="en-US" sz="1400" b="1" dirty="0" err="1">
                <a:effectLst/>
              </a:rPr>
              <a:t>Protección</a:t>
            </a:r>
            <a:r>
              <a:rPr lang="en-US" sz="1400" b="1" dirty="0">
                <a:effectLst/>
              </a:rPr>
              <a:t> al </a:t>
            </a:r>
            <a:r>
              <a:rPr lang="en-US" sz="1400" b="1" dirty="0" err="1">
                <a:effectLst/>
              </a:rPr>
              <a:t>Interés</a:t>
            </a:r>
            <a:r>
              <a:rPr lang="en-US" sz="1400" b="1" dirty="0">
                <a:effectLst/>
              </a:rPr>
              <a:t> </a:t>
            </a:r>
            <a:r>
              <a:rPr lang="en-US" sz="1400" b="1" dirty="0" err="1">
                <a:effectLst/>
              </a:rPr>
              <a:t>Público</a:t>
            </a:r>
            <a:r>
              <a:rPr lang="en-US" sz="1400" b="1" dirty="0">
                <a:effectLst/>
              </a:rPr>
              <a:t>, </a:t>
            </a:r>
            <a:r>
              <a:rPr lang="en-US" sz="1400" dirty="0">
                <a:effectLst/>
              </a:rPr>
              <a:t>es </a:t>
            </a:r>
            <a:r>
              <a:rPr lang="en-US" sz="1400" dirty="0" err="1">
                <a:effectLst/>
              </a:rPr>
              <a:t>decir</a:t>
            </a:r>
            <a:r>
              <a:rPr lang="en-US" sz="1400" dirty="0">
                <a:effectLst/>
              </a:rPr>
              <a:t> </a:t>
            </a:r>
            <a:r>
              <a:rPr lang="en-US" sz="1400" dirty="0" err="1">
                <a:effectLst/>
              </a:rPr>
              <a:t>llevar</a:t>
            </a:r>
            <a:r>
              <a:rPr lang="en-US" sz="1400" dirty="0">
                <a:effectLst/>
              </a:rPr>
              <a:t> a </a:t>
            </a:r>
            <a:r>
              <a:rPr lang="en-US" sz="1400" dirty="0" err="1">
                <a:effectLst/>
              </a:rPr>
              <a:t>cabo</a:t>
            </a:r>
            <a:r>
              <a:rPr lang="en-US" sz="1400" dirty="0">
                <a:effectLst/>
              </a:rPr>
              <a:t> </a:t>
            </a:r>
            <a:r>
              <a:rPr lang="en-US" sz="1400" dirty="0" err="1">
                <a:effectLst/>
              </a:rPr>
              <a:t>una</a:t>
            </a:r>
            <a:r>
              <a:rPr lang="en-US" sz="1400" dirty="0">
                <a:effectLst/>
              </a:rPr>
              <a:t> </a:t>
            </a:r>
            <a:r>
              <a:rPr lang="en-US" sz="1400" dirty="0" err="1">
                <a:effectLst/>
              </a:rPr>
              <a:t>regulación</a:t>
            </a:r>
            <a:r>
              <a:rPr lang="en-US" sz="1400" dirty="0">
                <a:effectLst/>
              </a:rPr>
              <a:t> que se </a:t>
            </a:r>
            <a:r>
              <a:rPr lang="en-US" sz="1400" dirty="0" err="1">
                <a:effectLst/>
              </a:rPr>
              <a:t>orienta</a:t>
            </a:r>
            <a:r>
              <a:rPr lang="en-US" sz="1400" dirty="0">
                <a:effectLst/>
              </a:rPr>
              <a:t> </a:t>
            </a:r>
            <a:r>
              <a:rPr lang="en-US" sz="1400" dirty="0" err="1">
                <a:effectLst/>
              </a:rPr>
              <a:t>fundamentalmente</a:t>
            </a:r>
            <a:r>
              <a:rPr lang="en-US" sz="1400" dirty="0">
                <a:effectLst/>
              </a:rPr>
              <a:t> a </a:t>
            </a:r>
            <a:r>
              <a:rPr lang="en-US" sz="1400" dirty="0" err="1">
                <a:effectLst/>
              </a:rPr>
              <a:t>proteger</a:t>
            </a:r>
            <a:r>
              <a:rPr lang="en-US" sz="1400" dirty="0">
                <a:effectLst/>
              </a:rPr>
              <a:t> </a:t>
            </a:r>
            <a:r>
              <a:rPr lang="en-US" sz="1400" dirty="0" err="1">
                <a:effectLst/>
              </a:rPr>
              <a:t>los</a:t>
            </a:r>
            <a:r>
              <a:rPr lang="en-US" sz="1400" dirty="0">
                <a:effectLst/>
              </a:rPr>
              <a:t> derechos de </a:t>
            </a:r>
            <a:r>
              <a:rPr lang="en-US" sz="1400" dirty="0" err="1">
                <a:effectLst/>
              </a:rPr>
              <a:t>los</a:t>
            </a:r>
            <a:r>
              <a:rPr lang="en-US" sz="1400" dirty="0">
                <a:effectLst/>
              </a:rPr>
              <a:t> </a:t>
            </a:r>
            <a:r>
              <a:rPr lang="en-US" sz="1400" dirty="0" err="1">
                <a:effectLst/>
              </a:rPr>
              <a:t>depositantes</a:t>
            </a:r>
            <a:r>
              <a:rPr lang="en-US" sz="1400" dirty="0">
                <a:effectLst/>
              </a:rPr>
              <a:t>. </a:t>
            </a:r>
          </a:p>
          <a:p>
            <a:pPr marR="0">
              <a:lnSpc>
                <a:spcPct val="90000"/>
              </a:lnSpc>
              <a:spcBef>
                <a:spcPts val="1000"/>
              </a:spcBef>
              <a:spcAft>
                <a:spcPts val="1000"/>
              </a:spcAft>
            </a:pPr>
            <a:r>
              <a:rPr lang="en-US" sz="1400" dirty="0">
                <a:effectLst/>
              </a:rPr>
              <a:t>Para </a:t>
            </a:r>
            <a:r>
              <a:rPr lang="en-US" sz="1400" dirty="0" err="1">
                <a:effectLst/>
              </a:rPr>
              <a:t>cumplir</a:t>
            </a:r>
            <a:r>
              <a:rPr lang="en-US" sz="1400" dirty="0">
                <a:effectLst/>
              </a:rPr>
              <a:t> con </a:t>
            </a:r>
            <a:r>
              <a:rPr lang="en-US" sz="1400" dirty="0" err="1">
                <a:effectLst/>
              </a:rPr>
              <a:t>este</a:t>
            </a:r>
            <a:r>
              <a:rPr lang="en-US" sz="1400" dirty="0">
                <a:effectLst/>
              </a:rPr>
              <a:t> </a:t>
            </a:r>
            <a:r>
              <a:rPr lang="en-US" sz="1400" dirty="0" err="1">
                <a:effectLst/>
              </a:rPr>
              <a:t>objetivo</a:t>
            </a:r>
            <a:r>
              <a:rPr lang="en-US" sz="1400" dirty="0">
                <a:effectLst/>
              </a:rPr>
              <a:t>, la </a:t>
            </a:r>
            <a:r>
              <a:rPr lang="en-US" sz="1400" dirty="0" err="1">
                <a:effectLst/>
              </a:rPr>
              <a:t>comisión</a:t>
            </a:r>
            <a:r>
              <a:rPr lang="en-US" sz="1400" dirty="0">
                <a:effectLst/>
              </a:rPr>
              <a:t> </a:t>
            </a:r>
            <a:r>
              <a:rPr lang="en-US" sz="1400" dirty="0" err="1">
                <a:effectLst/>
              </a:rPr>
              <a:t>designa</a:t>
            </a:r>
            <a:r>
              <a:rPr lang="en-US" sz="1400" dirty="0">
                <a:effectLst/>
              </a:rPr>
              <a:t> un </a:t>
            </a:r>
            <a:r>
              <a:rPr lang="en-US" sz="1400" b="1" dirty="0">
                <a:effectLst/>
              </a:rPr>
              <a:t>Supervisor </a:t>
            </a:r>
            <a:r>
              <a:rPr lang="en-US" sz="1400" b="1" dirty="0" err="1">
                <a:effectLst/>
              </a:rPr>
              <a:t>Responsable</a:t>
            </a:r>
            <a:r>
              <a:rPr lang="en-US" sz="1400" dirty="0">
                <a:effectLst/>
              </a:rPr>
              <a:t>, que se </a:t>
            </a:r>
            <a:r>
              <a:rPr lang="en-US" sz="1400" dirty="0" err="1">
                <a:effectLst/>
              </a:rPr>
              <a:t>encarga</a:t>
            </a:r>
            <a:r>
              <a:rPr lang="en-US" sz="1400" dirty="0">
                <a:effectLst/>
              </a:rPr>
              <a:t> de </a:t>
            </a:r>
            <a:r>
              <a:rPr lang="en-US" sz="1400" dirty="0" err="1">
                <a:effectLst/>
              </a:rPr>
              <a:t>mantener</a:t>
            </a:r>
            <a:r>
              <a:rPr lang="en-US" sz="1400" dirty="0">
                <a:effectLst/>
              </a:rPr>
              <a:t> </a:t>
            </a:r>
            <a:r>
              <a:rPr lang="en-US" sz="1400" dirty="0" err="1">
                <a:effectLst/>
              </a:rPr>
              <a:t>el</a:t>
            </a:r>
            <a:r>
              <a:rPr lang="en-US" sz="1400" dirty="0">
                <a:effectLst/>
              </a:rPr>
              <a:t> </a:t>
            </a:r>
            <a:r>
              <a:rPr lang="en-US" sz="1400" dirty="0" err="1">
                <a:effectLst/>
              </a:rPr>
              <a:t>perfil</a:t>
            </a:r>
            <a:r>
              <a:rPr lang="en-US" sz="1400" dirty="0">
                <a:effectLst/>
              </a:rPr>
              <a:t> de </a:t>
            </a:r>
            <a:r>
              <a:rPr lang="en-US" sz="1400" dirty="0" err="1">
                <a:effectLst/>
              </a:rPr>
              <a:t>riesgo</a:t>
            </a:r>
            <a:r>
              <a:rPr lang="en-US" sz="1400" dirty="0">
                <a:effectLst/>
              </a:rPr>
              <a:t> </a:t>
            </a:r>
            <a:r>
              <a:rPr lang="en-US" sz="1400" dirty="0" err="1">
                <a:effectLst/>
              </a:rPr>
              <a:t>actualizado</a:t>
            </a:r>
            <a:r>
              <a:rPr lang="en-US" sz="1400" dirty="0">
                <a:effectLst/>
              </a:rPr>
              <a:t> de </a:t>
            </a:r>
            <a:r>
              <a:rPr lang="en-US" sz="1400" dirty="0" err="1">
                <a:effectLst/>
              </a:rPr>
              <a:t>cada</a:t>
            </a:r>
            <a:r>
              <a:rPr lang="en-US" sz="1400" dirty="0">
                <a:effectLst/>
              </a:rPr>
              <a:t> </a:t>
            </a:r>
            <a:r>
              <a:rPr lang="en-US" sz="1400" dirty="0" err="1">
                <a:effectLst/>
              </a:rPr>
              <a:t>una</a:t>
            </a:r>
            <a:r>
              <a:rPr lang="en-US" sz="1400" dirty="0">
                <a:effectLst/>
              </a:rPr>
              <a:t> de las </a:t>
            </a:r>
            <a:r>
              <a:rPr lang="en-US" sz="1400" dirty="0" err="1">
                <a:effectLst/>
              </a:rPr>
              <a:t>instituciones</a:t>
            </a:r>
            <a:r>
              <a:rPr lang="en-US" sz="1400" dirty="0">
                <a:effectLst/>
              </a:rPr>
              <a:t> a </a:t>
            </a:r>
            <a:r>
              <a:rPr lang="en-US" sz="1400" dirty="0" err="1">
                <a:effectLst/>
              </a:rPr>
              <a:t>su</a:t>
            </a:r>
            <a:r>
              <a:rPr lang="en-US" sz="1400" dirty="0">
                <a:effectLst/>
              </a:rPr>
              <a:t> cargo. A </a:t>
            </a:r>
            <a:r>
              <a:rPr lang="en-US" sz="1400" dirty="0" err="1">
                <a:effectLst/>
              </a:rPr>
              <a:t>su</a:t>
            </a:r>
            <a:r>
              <a:rPr lang="en-US" sz="1400" dirty="0">
                <a:effectLst/>
              </a:rPr>
              <a:t> </a:t>
            </a:r>
            <a:r>
              <a:rPr lang="en-US" sz="1400" dirty="0" err="1">
                <a:effectLst/>
              </a:rPr>
              <a:t>vez</a:t>
            </a:r>
            <a:r>
              <a:rPr lang="en-US" sz="1400" dirty="0">
                <a:effectLst/>
              </a:rPr>
              <a:t>, </a:t>
            </a:r>
            <a:r>
              <a:rPr lang="en-US" sz="1400" dirty="0" err="1">
                <a:effectLst/>
              </a:rPr>
              <a:t>el</a:t>
            </a:r>
            <a:r>
              <a:rPr lang="en-US" sz="1400" dirty="0">
                <a:effectLst/>
              </a:rPr>
              <a:t> supervisor </a:t>
            </a:r>
            <a:r>
              <a:rPr lang="en-US" sz="1400" dirty="0" err="1">
                <a:effectLst/>
              </a:rPr>
              <a:t>designado</a:t>
            </a:r>
            <a:r>
              <a:rPr lang="en-US" sz="1400" dirty="0">
                <a:effectLst/>
              </a:rPr>
              <a:t> </a:t>
            </a:r>
            <a:r>
              <a:rPr lang="en-US" sz="1400" dirty="0" err="1">
                <a:effectLst/>
              </a:rPr>
              <a:t>tiene</a:t>
            </a:r>
            <a:r>
              <a:rPr lang="en-US" sz="1400" dirty="0">
                <a:effectLst/>
              </a:rPr>
              <a:t> la </a:t>
            </a:r>
            <a:r>
              <a:rPr lang="en-US" sz="1400" dirty="0" err="1">
                <a:effectLst/>
              </a:rPr>
              <a:t>responsabilidad</a:t>
            </a:r>
            <a:r>
              <a:rPr lang="en-US" sz="1400" dirty="0">
                <a:effectLst/>
              </a:rPr>
              <a:t> de </a:t>
            </a:r>
            <a:r>
              <a:rPr lang="en-US" sz="1400" dirty="0" err="1">
                <a:effectLst/>
              </a:rPr>
              <a:t>llevar</a:t>
            </a:r>
            <a:r>
              <a:rPr lang="en-US" sz="1400" dirty="0">
                <a:effectLst/>
              </a:rPr>
              <a:t> a </a:t>
            </a:r>
            <a:r>
              <a:rPr lang="en-US" sz="1400" dirty="0" err="1">
                <a:effectLst/>
              </a:rPr>
              <a:t>cabo</a:t>
            </a:r>
            <a:r>
              <a:rPr lang="en-US" sz="1400" dirty="0">
                <a:effectLst/>
              </a:rPr>
              <a:t> </a:t>
            </a:r>
            <a:r>
              <a:rPr lang="en-US" sz="1400" dirty="0" err="1">
                <a:effectLst/>
              </a:rPr>
              <a:t>una</a:t>
            </a:r>
            <a:r>
              <a:rPr lang="en-US" sz="1400" dirty="0">
                <a:effectLst/>
              </a:rPr>
              <a:t> </a:t>
            </a:r>
            <a:r>
              <a:rPr lang="en-US" sz="1400" b="1" dirty="0" err="1">
                <a:effectLst/>
              </a:rPr>
              <a:t>Supervisión</a:t>
            </a:r>
            <a:r>
              <a:rPr lang="en-US" sz="1400" b="1" dirty="0">
                <a:effectLst/>
              </a:rPr>
              <a:t> </a:t>
            </a:r>
            <a:r>
              <a:rPr lang="en-US" sz="1400" b="1" dirty="0" err="1">
                <a:effectLst/>
              </a:rPr>
              <a:t>Guiada</a:t>
            </a:r>
            <a:r>
              <a:rPr lang="en-US" sz="1400" b="1" dirty="0">
                <a:effectLst/>
              </a:rPr>
              <a:t> </a:t>
            </a:r>
            <a:r>
              <a:rPr lang="en-US" sz="1400" b="1" dirty="0" err="1">
                <a:effectLst/>
              </a:rPr>
              <a:t>por</a:t>
            </a:r>
            <a:r>
              <a:rPr lang="en-US" sz="1400" b="1" dirty="0">
                <a:effectLst/>
              </a:rPr>
              <a:t> </a:t>
            </a:r>
            <a:r>
              <a:rPr lang="en-US" sz="1400" b="1" dirty="0" err="1">
                <a:effectLst/>
              </a:rPr>
              <a:t>Principios</a:t>
            </a:r>
            <a:r>
              <a:rPr lang="en-US" sz="1400" b="1" dirty="0">
                <a:effectLst/>
              </a:rPr>
              <a:t>, </a:t>
            </a:r>
            <a:r>
              <a:rPr lang="en-US" sz="1400" dirty="0">
                <a:effectLst/>
              </a:rPr>
              <a:t>las </a:t>
            </a:r>
            <a:r>
              <a:rPr lang="en-US" sz="1400" dirty="0" err="1">
                <a:effectLst/>
              </a:rPr>
              <a:t>cuales</a:t>
            </a:r>
            <a:r>
              <a:rPr lang="en-US" sz="1400" dirty="0">
                <a:effectLst/>
              </a:rPr>
              <a:t> se </a:t>
            </a:r>
            <a:r>
              <a:rPr lang="en-US" sz="1400" dirty="0" err="1">
                <a:effectLst/>
              </a:rPr>
              <a:t>fundamentarán</a:t>
            </a:r>
            <a:r>
              <a:rPr lang="en-US" sz="1400" dirty="0">
                <a:effectLst/>
              </a:rPr>
              <a:t> </a:t>
            </a:r>
            <a:r>
              <a:rPr lang="en-US" sz="1400" dirty="0" err="1">
                <a:effectLst/>
              </a:rPr>
              <a:t>en</a:t>
            </a:r>
            <a:r>
              <a:rPr lang="en-US" sz="1400" dirty="0">
                <a:effectLst/>
              </a:rPr>
              <a:t> </a:t>
            </a:r>
            <a:r>
              <a:rPr lang="en-US" sz="1400" dirty="0" err="1">
                <a:effectLst/>
              </a:rPr>
              <a:t>principios</a:t>
            </a:r>
            <a:r>
              <a:rPr lang="en-US" sz="1400" dirty="0">
                <a:effectLst/>
              </a:rPr>
              <a:t> de </a:t>
            </a:r>
            <a:r>
              <a:rPr lang="en-US" sz="1400" dirty="0" err="1">
                <a:effectLst/>
              </a:rPr>
              <a:t>juicio</a:t>
            </a:r>
            <a:r>
              <a:rPr lang="en-US" sz="1400" dirty="0">
                <a:effectLst/>
              </a:rPr>
              <a:t> </a:t>
            </a:r>
            <a:r>
              <a:rPr lang="en-US" sz="1400" dirty="0" err="1">
                <a:effectLst/>
              </a:rPr>
              <a:t>experto</a:t>
            </a:r>
            <a:r>
              <a:rPr lang="en-US" sz="1400" dirty="0">
                <a:effectLst/>
              </a:rPr>
              <a:t> </a:t>
            </a:r>
            <a:r>
              <a:rPr lang="en-US" sz="1400" dirty="0" err="1">
                <a:effectLst/>
              </a:rPr>
              <a:t>adecuadamente</a:t>
            </a:r>
            <a:r>
              <a:rPr lang="en-US" sz="1400" dirty="0">
                <a:effectLst/>
              </a:rPr>
              <a:t> </a:t>
            </a:r>
            <a:r>
              <a:rPr lang="en-US" sz="1400" dirty="0" err="1">
                <a:effectLst/>
              </a:rPr>
              <a:t>sustentados</a:t>
            </a:r>
            <a:r>
              <a:rPr lang="en-US" sz="1400" dirty="0">
                <a:effectLst/>
              </a:rPr>
              <a:t>. </a:t>
            </a:r>
          </a:p>
          <a:p>
            <a:pPr marR="0">
              <a:lnSpc>
                <a:spcPct val="90000"/>
              </a:lnSpc>
              <a:spcBef>
                <a:spcPts val="1000"/>
              </a:spcBef>
              <a:spcAft>
                <a:spcPts val="1000"/>
              </a:spcAft>
            </a:pPr>
            <a:r>
              <a:rPr lang="en-US" sz="1400" dirty="0">
                <a:effectLst/>
              </a:rPr>
              <a:t>Cabe de </a:t>
            </a:r>
            <a:r>
              <a:rPr lang="en-US" sz="1400" dirty="0" err="1">
                <a:effectLst/>
              </a:rPr>
              <a:t>resaltar</a:t>
            </a:r>
            <a:r>
              <a:rPr lang="en-US" sz="1400" dirty="0">
                <a:effectLst/>
              </a:rPr>
              <a:t> que la </a:t>
            </a:r>
            <a:r>
              <a:rPr lang="en-US" sz="1400" b="1" dirty="0" err="1">
                <a:effectLst/>
              </a:rPr>
              <a:t>Intensidad</a:t>
            </a:r>
            <a:r>
              <a:rPr lang="en-US" sz="1400" b="1" dirty="0">
                <a:effectLst/>
              </a:rPr>
              <a:t> de la </a:t>
            </a:r>
            <a:r>
              <a:rPr lang="en-US" sz="1400" b="1" dirty="0" err="1">
                <a:effectLst/>
              </a:rPr>
              <a:t>Supervisión</a:t>
            </a:r>
            <a:r>
              <a:rPr lang="en-US" sz="1400" dirty="0">
                <a:effectLst/>
              </a:rPr>
              <a:t> que </a:t>
            </a:r>
            <a:r>
              <a:rPr lang="en-US" sz="1400" dirty="0" err="1">
                <a:effectLst/>
              </a:rPr>
              <a:t>llevará</a:t>
            </a:r>
            <a:r>
              <a:rPr lang="en-US" sz="1400" dirty="0">
                <a:effectLst/>
              </a:rPr>
              <a:t> a </a:t>
            </a:r>
            <a:r>
              <a:rPr lang="en-US" sz="1400" dirty="0" err="1">
                <a:effectLst/>
              </a:rPr>
              <a:t>cabo</a:t>
            </a:r>
            <a:r>
              <a:rPr lang="en-US" sz="1400" dirty="0">
                <a:effectLst/>
              </a:rPr>
              <a:t> la </a:t>
            </a:r>
            <a:r>
              <a:rPr lang="en-US" sz="1400" dirty="0" err="1">
                <a:effectLst/>
              </a:rPr>
              <a:t>Comisión</a:t>
            </a:r>
            <a:r>
              <a:rPr lang="en-US" sz="1400" dirty="0">
                <a:effectLst/>
              </a:rPr>
              <a:t> </a:t>
            </a:r>
            <a:r>
              <a:rPr lang="en-US" sz="1400" dirty="0" err="1">
                <a:effectLst/>
              </a:rPr>
              <a:t>dependerá</a:t>
            </a:r>
            <a:r>
              <a:rPr lang="en-US" sz="1400" dirty="0">
                <a:effectLst/>
              </a:rPr>
              <a:t> de </a:t>
            </a:r>
            <a:r>
              <a:rPr lang="en-US" sz="1400" dirty="0" err="1">
                <a:effectLst/>
              </a:rPr>
              <a:t>factores</a:t>
            </a:r>
            <a:r>
              <a:rPr lang="en-US" sz="1400" dirty="0">
                <a:effectLst/>
              </a:rPr>
              <a:t> </a:t>
            </a:r>
            <a:r>
              <a:rPr lang="en-US" sz="1400" dirty="0" err="1">
                <a:effectLst/>
              </a:rPr>
              <a:t>como</a:t>
            </a:r>
            <a:r>
              <a:rPr lang="en-US" sz="1400" dirty="0">
                <a:effectLst/>
              </a:rPr>
              <a:t> </a:t>
            </a:r>
            <a:r>
              <a:rPr lang="en-US" sz="1400" dirty="0" err="1">
                <a:effectLst/>
              </a:rPr>
              <a:t>tamaño</a:t>
            </a:r>
            <a:r>
              <a:rPr lang="en-US" sz="1400" dirty="0">
                <a:effectLst/>
              </a:rPr>
              <a:t>, </a:t>
            </a:r>
            <a:r>
              <a:rPr lang="en-US" sz="1400" dirty="0" err="1">
                <a:effectLst/>
              </a:rPr>
              <a:t>naturaleza</a:t>
            </a:r>
            <a:r>
              <a:rPr lang="en-US" sz="1400" dirty="0">
                <a:effectLst/>
              </a:rPr>
              <a:t>, </a:t>
            </a:r>
            <a:r>
              <a:rPr lang="en-US" sz="1400" dirty="0" err="1">
                <a:effectLst/>
              </a:rPr>
              <a:t>complejidad</a:t>
            </a:r>
            <a:r>
              <a:rPr lang="en-US" sz="1400" dirty="0">
                <a:effectLst/>
              </a:rPr>
              <a:t>, </a:t>
            </a:r>
            <a:r>
              <a:rPr lang="en-US" sz="1400" dirty="0" err="1">
                <a:effectLst/>
              </a:rPr>
              <a:t>perfil</a:t>
            </a:r>
            <a:r>
              <a:rPr lang="en-US" sz="1400" dirty="0">
                <a:effectLst/>
              </a:rPr>
              <a:t> de </a:t>
            </a:r>
            <a:r>
              <a:rPr lang="en-US" sz="1400" dirty="0" err="1">
                <a:effectLst/>
              </a:rPr>
              <a:t>riesgos</a:t>
            </a:r>
            <a:r>
              <a:rPr lang="en-US" sz="1400" dirty="0">
                <a:effectLst/>
              </a:rPr>
              <a:t> y del </a:t>
            </a:r>
            <a:r>
              <a:rPr lang="en-US" sz="1400" dirty="0" err="1">
                <a:effectLst/>
              </a:rPr>
              <a:t>impacto</a:t>
            </a:r>
            <a:r>
              <a:rPr lang="en-US" sz="1400" dirty="0">
                <a:effectLst/>
              </a:rPr>
              <a:t> </a:t>
            </a:r>
            <a:r>
              <a:rPr lang="en-US" sz="1400" dirty="0" err="1">
                <a:effectLst/>
              </a:rPr>
              <a:t>potencial</a:t>
            </a:r>
            <a:r>
              <a:rPr lang="en-US" sz="1400" dirty="0">
                <a:effectLst/>
              </a:rPr>
              <a:t> de la </a:t>
            </a:r>
            <a:r>
              <a:rPr lang="en-US" sz="1400" dirty="0" err="1">
                <a:effectLst/>
              </a:rPr>
              <a:t>institución</a:t>
            </a:r>
            <a:r>
              <a:rPr lang="en-US" sz="1400" dirty="0">
                <a:effectLst/>
              </a:rPr>
              <a:t> </a:t>
            </a:r>
            <a:r>
              <a:rPr lang="en-US" sz="1400" dirty="0" err="1">
                <a:effectLst/>
              </a:rPr>
              <a:t>supervisada</a:t>
            </a:r>
            <a:r>
              <a:rPr lang="en-US" sz="1400" dirty="0">
                <a:effectLst/>
              </a:rPr>
              <a:t> </a:t>
            </a:r>
            <a:r>
              <a:rPr lang="en-US" sz="1400" dirty="0" err="1">
                <a:effectLst/>
              </a:rPr>
              <a:t>en</a:t>
            </a:r>
            <a:r>
              <a:rPr lang="en-US" sz="1400" dirty="0">
                <a:effectLst/>
              </a:rPr>
              <a:t> </a:t>
            </a:r>
            <a:r>
              <a:rPr lang="en-US" sz="1400" dirty="0" err="1">
                <a:effectLst/>
              </a:rPr>
              <a:t>los</a:t>
            </a:r>
            <a:r>
              <a:rPr lang="en-US" sz="1400" dirty="0">
                <a:effectLst/>
              </a:rPr>
              <a:t> </a:t>
            </a:r>
            <a:r>
              <a:rPr lang="en-US" sz="1400" dirty="0" err="1">
                <a:effectLst/>
              </a:rPr>
              <a:t>objetivos</a:t>
            </a:r>
            <a:r>
              <a:rPr lang="en-US" sz="1400" dirty="0">
                <a:effectLst/>
              </a:rPr>
              <a:t> de la </a:t>
            </a:r>
            <a:r>
              <a:rPr lang="en-US" sz="1400" dirty="0" err="1">
                <a:effectLst/>
              </a:rPr>
              <a:t>Comisión</a:t>
            </a:r>
            <a:r>
              <a:rPr lang="en-US" sz="1400" dirty="0">
                <a:effectLst/>
              </a:rPr>
              <a:t> </a:t>
            </a:r>
          </a:p>
        </p:txBody>
      </p:sp>
    </p:spTree>
    <p:extLst>
      <p:ext uri="{BB962C8B-B14F-4D97-AF65-F5344CB8AC3E}">
        <p14:creationId xmlns:p14="http://schemas.microsoft.com/office/powerpoint/2010/main" val="26516683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redactar antecedentes de la investigación | 0800Flor">
            <a:extLst>
              <a:ext uri="{FF2B5EF4-FFF2-40B4-BE49-F238E27FC236}">
                <a16:creationId xmlns:a16="http://schemas.microsoft.com/office/drawing/2014/main" id="{63745941-F806-4523-A483-19A4BE62C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57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45FD36-87E0-40A5-8D3F-97306364F2AC}"/>
              </a:ext>
            </a:extLst>
          </p:cNvPr>
          <p:cNvSpPr>
            <a:spLocks noGrp="1"/>
          </p:cNvSpPr>
          <p:nvPr>
            <p:ph type="title"/>
          </p:nvPr>
        </p:nvSpPr>
        <p:spPr>
          <a:xfrm>
            <a:off x="424815" y="285486"/>
            <a:ext cx="3438144" cy="569571"/>
          </a:xfrm>
        </p:spPr>
        <p:txBody>
          <a:bodyPr vert="horz" lIns="91440" tIns="45720" rIns="91440" bIns="45720" rtlCol="0" anchor="b">
            <a:normAutofit/>
          </a:bodyPr>
          <a:lstStyle/>
          <a:p>
            <a:r>
              <a:rPr lang="en-US" sz="2800" b="1" dirty="0" err="1">
                <a:effectLst/>
                <a:latin typeface="+mj-lt"/>
                <a:cs typeface="+mj-cs"/>
              </a:rPr>
              <a:t>Introducción</a:t>
            </a:r>
            <a:endParaRPr lang="en-US" sz="2800" dirty="0">
              <a:latin typeface="+mj-lt"/>
              <a:cs typeface="+mj-cs"/>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24855C2-A12E-434E-A02D-456DF98503AF}"/>
              </a:ext>
            </a:extLst>
          </p:cNvPr>
          <p:cNvSpPr txBox="1"/>
          <p:nvPr/>
        </p:nvSpPr>
        <p:spPr>
          <a:xfrm>
            <a:off x="265281" y="1126969"/>
            <a:ext cx="8923108" cy="3207258"/>
          </a:xfrm>
          <a:prstGeom prst="rect">
            <a:avLst/>
          </a:prstGeom>
        </p:spPr>
        <p:txBody>
          <a:bodyPr vert="horz" lIns="91440" tIns="45720" rIns="91440" bIns="45720" rtlCol="0" anchor="t">
            <a:noAutofit/>
          </a:bodyPr>
          <a:lstStyle/>
          <a:p>
            <a:pPr marL="0" marR="0" algn="just">
              <a:lnSpc>
                <a:spcPct val="150000"/>
              </a:lnSpc>
              <a:spcBef>
                <a:spcPts val="1000"/>
              </a:spcBef>
              <a:spcAft>
                <a:spcPts val="1000"/>
              </a:spcAft>
            </a:pPr>
            <a:r>
              <a:rPr lang="es-HN" sz="1400" dirty="0">
                <a:effectLst/>
                <a:latin typeface="Times New Roman" panose="02020603050405020304" pitchFamily="18" charset="0"/>
                <a:ea typeface="Calibri" panose="020F0502020204030204" pitchFamily="34" charset="0"/>
              </a:rPr>
              <a:t>En el siguiente informe hablaremos sobre la elaboración del proceso para monitoreo de riesgos financieros a ser aplicado dentro de las empresas hondureñas. </a:t>
            </a:r>
            <a:r>
              <a:rPr lang="es-HN" sz="1400" dirty="0">
                <a:effectLst/>
                <a:latin typeface="Times New Roman" panose="02020603050405020304" pitchFamily="18" charset="0"/>
                <a:ea typeface="Times New Roman" panose="02020603050405020304" pitchFamily="18" charset="0"/>
              </a:rPr>
              <a:t>Definiendo un proceso que cuenta de cinco etapas a seguir; La identificación del riesgo que </a:t>
            </a:r>
            <a:r>
              <a:rPr lang="es-HN" sz="1400" dirty="0">
                <a:effectLst/>
                <a:latin typeface="Times New Roman" panose="02020603050405020304" pitchFamily="18" charset="0"/>
                <a:ea typeface="Calibri" panose="020F0502020204030204" pitchFamily="34" charset="0"/>
              </a:rPr>
              <a:t>ayuda a que el riesgo inherente se convierte en un riesgo residual para la empresa, Evaluación de Riesgos una herramienta muy útil en esta etapa es el desarrollo de mapas de riesgo Definir y Calificar los Controles esta etapa es preventiva y correctiva, Plan de Acción se establecen los objetivos, estrategias, compromisos y tiempos de implementación, Monitoreo de Riesgos será responsabilidad del usuario que sea dueño del proceso y para el cual se haya identificado previamente la existencia de un riesgo financiero. </a:t>
            </a:r>
            <a:endParaRPr lang="en-US" sz="14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r>
              <a:rPr lang="es-HN" sz="1400" dirty="0">
                <a:effectLst/>
                <a:latin typeface="Times New Roman" panose="02020603050405020304" pitchFamily="18" charset="0"/>
                <a:ea typeface="Calibri" panose="020F0502020204030204" pitchFamily="34" charset="0"/>
              </a:rPr>
              <a:t>A su vez informaremos sobre el enfoque de supervisión de riesgos que lleva a cabo la Comisión Nacional de Bancos y Seguros a las instituciones financieras del país para proteger el interés público, evitar  la inestabilidad en el sistema financiero mediante supervisión consolidadas a las instituciones bancarias, la comisión entra en un rol como ente regulador para el control del riesgo y su importancia de controlar los riesgos en el sector financiero, tres puntos importantes como es el capital porque protege a las instituciones supervisadas de perdidas no esperadas así mismo la rentabilidad es uno de los factores determinantes </a:t>
            </a:r>
            <a:r>
              <a:rPr lang="es-HN" sz="1400" dirty="0">
                <a:effectLst/>
                <a:latin typeface="Times New Roman" panose="02020603050405020304" pitchFamily="18" charset="0"/>
                <a:ea typeface="Times New Roman" panose="02020603050405020304" pitchFamily="18" charset="0"/>
              </a:rPr>
              <a:t>de la estabilidad y viabilidad de largo plazo de las instituciones supervisadas y también podemos decir del riesgo de liquidez se refiere a la potencial pérdida debido a no contar con los suficientes recursos líquidos para atender el curso normal de operaciones o eventos contingentes.</a:t>
            </a:r>
            <a:endParaRPr lang="en-US" sz="14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15300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4">
            <a:extLst>
              <a:ext uri="{FF2B5EF4-FFF2-40B4-BE49-F238E27FC236}">
                <a16:creationId xmlns:a16="http://schemas.microsoft.com/office/drawing/2014/main" id="{A81E7530-396C-45F0-92F4-A885648D1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Gráficas financieras en una pantalla oscura">
            <a:extLst>
              <a:ext uri="{FF2B5EF4-FFF2-40B4-BE49-F238E27FC236}">
                <a16:creationId xmlns:a16="http://schemas.microsoft.com/office/drawing/2014/main" id="{7F73739E-E24D-3E42-AF94-8DD5FCC4A53C}"/>
              </a:ext>
            </a:extLst>
          </p:cNvPr>
          <p:cNvPicPr>
            <a:picLocks noChangeAspect="1"/>
          </p:cNvPicPr>
          <p:nvPr/>
        </p:nvPicPr>
        <p:blipFill rotWithShape="1">
          <a:blip r:embed="rId2"/>
          <a:srcRect t="2656" r="1" b="2656"/>
          <a:stretch/>
        </p:blipFill>
        <p:spPr>
          <a:xfrm>
            <a:off x="603671" y="-1"/>
            <a:ext cx="11588329" cy="6857999"/>
          </a:xfrm>
          <a:prstGeom prst="rect">
            <a:avLst/>
          </a:prstGeom>
        </p:spPr>
      </p:pic>
      <p:sp>
        <p:nvSpPr>
          <p:cNvPr id="92" name="Rectangle 66">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19898" cy="6858000"/>
          </a:xfrm>
          <a:prstGeom prst="rect">
            <a:avLst/>
          </a:prstGeom>
          <a:solidFill>
            <a:schemeClr val="tx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1166649" y="721805"/>
            <a:ext cx="3874686" cy="2147520"/>
          </a:xfrm>
        </p:spPr>
        <p:txBody>
          <a:bodyPr vert="horz" lIns="91440" tIns="45720" rIns="91440" bIns="45720" rtlCol="0" anchor="ctr">
            <a:normAutofit/>
          </a:bodyPr>
          <a:lstStyle/>
          <a:p>
            <a:r>
              <a:rPr lang="en-US">
                <a:solidFill>
                  <a:schemeClr val="bg1"/>
                </a:solidFill>
                <a:latin typeface="+mj-lt"/>
                <a:cs typeface="+mj-cs"/>
              </a:rPr>
              <a:t>Objetivo</a:t>
            </a:r>
            <a:br>
              <a:rPr lang="en-US">
                <a:solidFill>
                  <a:schemeClr val="bg1"/>
                </a:solidFill>
                <a:latin typeface="+mj-lt"/>
                <a:cs typeface="+mj-cs"/>
              </a:rPr>
            </a:br>
            <a:r>
              <a:rPr lang="en-US">
                <a:solidFill>
                  <a:schemeClr val="bg1"/>
                </a:solidFill>
                <a:latin typeface="+mj-lt"/>
                <a:cs typeface="+mj-cs"/>
              </a:rPr>
              <a:t>General</a:t>
            </a:r>
            <a:r>
              <a:rPr lang="en-US" b="0">
                <a:solidFill>
                  <a:schemeClr val="bg1"/>
                </a:solidFill>
                <a:latin typeface="+mj-lt"/>
                <a:cs typeface="+mj-cs"/>
              </a:rPr>
              <a:t> </a:t>
            </a:r>
            <a:endParaRPr lang="en-US">
              <a:solidFill>
                <a:schemeClr val="bg1"/>
              </a:solidFill>
              <a:latin typeface="+mj-lt"/>
              <a:cs typeface="+mj-cs"/>
            </a:endParaRPr>
          </a:p>
        </p:txBody>
      </p:sp>
      <p:sp>
        <p:nvSpPr>
          <p:cNvPr id="69" name="Rectangle 68">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1DE8B58-F373-409E-A253-4380A66091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1188720" y="73152"/>
            <a:chExt cx="1178966" cy="232963"/>
          </a:xfrm>
        </p:grpSpPr>
        <p:sp>
          <p:nvSpPr>
            <p:cNvPr id="72" name="Rectangle 64">
              <a:extLst>
                <a:ext uri="{FF2B5EF4-FFF2-40B4-BE49-F238E27FC236}">
                  <a16:creationId xmlns:a16="http://schemas.microsoft.com/office/drawing/2014/main" id="{F5ACE265-D22D-48CC-99DE-EB81AE9229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66">
              <a:extLst>
                <a:ext uri="{FF2B5EF4-FFF2-40B4-BE49-F238E27FC236}">
                  <a16:creationId xmlns:a16="http://schemas.microsoft.com/office/drawing/2014/main" id="{6FE80EEA-F4ED-4436-8861-0BEAAEFE76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8854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64">
              <a:extLst>
                <a:ext uri="{FF2B5EF4-FFF2-40B4-BE49-F238E27FC236}">
                  <a16:creationId xmlns:a16="http://schemas.microsoft.com/office/drawing/2014/main" id="{C3642BC8-86E8-47D0-8846-3E4D49E4B4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66">
              <a:extLst>
                <a:ext uri="{FF2B5EF4-FFF2-40B4-BE49-F238E27FC236}">
                  <a16:creationId xmlns:a16="http://schemas.microsoft.com/office/drawing/2014/main" id="{82D35214-3634-4180-BF0E-45B6145161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3586"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64">
              <a:extLst>
                <a:ext uri="{FF2B5EF4-FFF2-40B4-BE49-F238E27FC236}">
                  <a16:creationId xmlns:a16="http://schemas.microsoft.com/office/drawing/2014/main" id="{15BE89E6-3D1C-42B5-A950-E72889F8BB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66">
              <a:extLst>
                <a:ext uri="{FF2B5EF4-FFF2-40B4-BE49-F238E27FC236}">
                  <a16:creationId xmlns:a16="http://schemas.microsoft.com/office/drawing/2014/main" id="{473771CC-5097-4E08-9606-24B0BC9A0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38631"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64">
              <a:extLst>
                <a:ext uri="{FF2B5EF4-FFF2-40B4-BE49-F238E27FC236}">
                  <a16:creationId xmlns:a16="http://schemas.microsoft.com/office/drawing/2014/main" id="{BE872634-00DA-47BD-880D-5C05FFADC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66">
              <a:extLst>
                <a:ext uri="{FF2B5EF4-FFF2-40B4-BE49-F238E27FC236}">
                  <a16:creationId xmlns:a16="http://schemas.microsoft.com/office/drawing/2014/main" id="{4F151F5C-DE9B-460E-BC51-471F4A8A5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3675"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64">
              <a:extLst>
                <a:ext uri="{FF2B5EF4-FFF2-40B4-BE49-F238E27FC236}">
                  <a16:creationId xmlns:a16="http://schemas.microsoft.com/office/drawing/2014/main" id="{34557B8A-4D2F-4D0D-B746-59EA85318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66">
              <a:extLst>
                <a:ext uri="{FF2B5EF4-FFF2-40B4-BE49-F238E27FC236}">
                  <a16:creationId xmlns:a16="http://schemas.microsoft.com/office/drawing/2014/main" id="{C764CD8E-E409-4E9B-8E87-746DDE36D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88720"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64">
              <a:extLst>
                <a:ext uri="{FF2B5EF4-FFF2-40B4-BE49-F238E27FC236}">
                  <a16:creationId xmlns:a16="http://schemas.microsoft.com/office/drawing/2014/main" id="{8E27A01D-2F01-4286-9453-3FBF6E84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66">
              <a:extLst>
                <a:ext uri="{FF2B5EF4-FFF2-40B4-BE49-F238E27FC236}">
                  <a16:creationId xmlns:a16="http://schemas.microsoft.com/office/drawing/2014/main" id="{460487A5-12EB-422E-9588-8FF06FAF73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1331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64">
              <a:extLst>
                <a:ext uri="{FF2B5EF4-FFF2-40B4-BE49-F238E27FC236}">
                  <a16:creationId xmlns:a16="http://schemas.microsoft.com/office/drawing/2014/main" id="{7D522D20-C9F7-4B34-9066-4B43ADAABD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66">
              <a:extLst>
                <a:ext uri="{FF2B5EF4-FFF2-40B4-BE49-F238E27FC236}">
                  <a16:creationId xmlns:a16="http://schemas.microsoft.com/office/drawing/2014/main" id="{97B04F2C-295B-447A-8941-0AD4F55516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8363"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64">
              <a:extLst>
                <a:ext uri="{FF2B5EF4-FFF2-40B4-BE49-F238E27FC236}">
                  <a16:creationId xmlns:a16="http://schemas.microsoft.com/office/drawing/2014/main" id="{17D7FF91-B366-4534-B9B4-5710926E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66">
              <a:extLst>
                <a:ext uri="{FF2B5EF4-FFF2-40B4-BE49-F238E27FC236}">
                  <a16:creationId xmlns:a16="http://schemas.microsoft.com/office/drawing/2014/main" id="{B5B8116C-ADD9-4826-9C37-270377E8F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063408"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64">
              <a:extLst>
                <a:ext uri="{FF2B5EF4-FFF2-40B4-BE49-F238E27FC236}">
                  <a16:creationId xmlns:a16="http://schemas.microsoft.com/office/drawing/2014/main" id="{22D01D96-8DB8-40BF-83AC-4CA49EC263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66">
              <a:extLst>
                <a:ext uri="{FF2B5EF4-FFF2-40B4-BE49-F238E27FC236}">
                  <a16:creationId xmlns:a16="http://schemas.microsoft.com/office/drawing/2014/main" id="{44B584CD-5E60-4B15-847C-B30D15DA1A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8452"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64">
              <a:extLst>
                <a:ext uri="{FF2B5EF4-FFF2-40B4-BE49-F238E27FC236}">
                  <a16:creationId xmlns:a16="http://schemas.microsoft.com/office/drawing/2014/main" id="{CF2BB7DC-B968-4F0B-9748-BF0E6E297C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73152"/>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66">
              <a:extLst>
                <a:ext uri="{FF2B5EF4-FFF2-40B4-BE49-F238E27FC236}">
                  <a16:creationId xmlns:a16="http://schemas.microsoft.com/office/drawing/2014/main" id="{CF12C159-3F09-4861-9450-ECD5DB310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13497" y="246888"/>
              <a:ext cx="54368" cy="592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Rectangle 92">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4D8A4158-CB5A-4A05-98B8-4C882E141402}"/>
              </a:ext>
            </a:extLst>
          </p:cNvPr>
          <p:cNvSpPr txBox="1"/>
          <p:nvPr/>
        </p:nvSpPr>
        <p:spPr>
          <a:xfrm>
            <a:off x="1166649" y="3379979"/>
            <a:ext cx="3874685" cy="318635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R="0" lvl="0" indent="-228600">
              <a:lnSpc>
                <a:spcPct val="90000"/>
              </a:lnSpc>
              <a:spcBef>
                <a:spcPts val="1000"/>
              </a:spcBef>
              <a:spcAft>
                <a:spcPts val="1000"/>
              </a:spcAft>
              <a:buFont typeface="Arial" panose="020B0604020202020204" pitchFamily="34" charset="0"/>
              <a:buChar char="•"/>
            </a:pPr>
            <a:r>
              <a:rPr lang="en-US">
                <a:solidFill>
                  <a:schemeClr val="bg1"/>
                </a:solidFill>
                <a:effectLst/>
              </a:rPr>
              <a:t>Definir como es la elaboración de un proceso para el monitoreo de riesgos financieros que utilizan las empresas hondureñas en la actualidad. </a:t>
            </a:r>
          </a:p>
        </p:txBody>
      </p:sp>
    </p:spTree>
    <p:extLst>
      <p:ext uri="{BB962C8B-B14F-4D97-AF65-F5344CB8AC3E}">
        <p14:creationId xmlns:p14="http://schemas.microsoft.com/office/powerpoint/2010/main" val="2096739762"/>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Gráfico">
            <a:extLst>
              <a:ext uri="{FF2B5EF4-FFF2-40B4-BE49-F238E27FC236}">
                <a16:creationId xmlns:a16="http://schemas.microsoft.com/office/drawing/2014/main" id="{DBBDBF3C-CE41-A34F-8809-180AAF8C5C66}"/>
              </a:ext>
            </a:extLst>
          </p:cNvPr>
          <p:cNvPicPr>
            <a:picLocks noChangeAspect="1"/>
          </p:cNvPicPr>
          <p:nvPr/>
        </p:nvPicPr>
        <p:blipFill rotWithShape="1">
          <a:blip r:embed="rId2">
            <a:alphaModFix amt="35000"/>
          </a:blip>
          <a:srcRect t="3981" b="6019"/>
          <a:stretch/>
        </p:blipFill>
        <p:spPr>
          <a:xfrm>
            <a:off x="20" y="1"/>
            <a:ext cx="12191980" cy="6857999"/>
          </a:xfrm>
          <a:prstGeom prst="rect">
            <a:avLst/>
          </a:prstGeom>
        </p:spPr>
      </p:pic>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err="1">
                <a:solidFill>
                  <a:srgbClr val="FFFFFF"/>
                </a:solidFill>
                <a:latin typeface="+mj-lt"/>
                <a:cs typeface="+mj-cs"/>
              </a:rPr>
              <a:t>Objetivos</a:t>
            </a:r>
            <a:r>
              <a:rPr lang="en-US" sz="4000" b="0" dirty="0">
                <a:solidFill>
                  <a:srgbClr val="FFFFFF"/>
                </a:solidFill>
                <a:latin typeface="+mj-lt"/>
                <a:cs typeface="+mj-cs"/>
              </a:rPr>
              <a:t> </a:t>
            </a:r>
            <a:br>
              <a:rPr lang="en-US" sz="4000" b="0" dirty="0">
                <a:solidFill>
                  <a:srgbClr val="FFFFFF"/>
                </a:solidFill>
                <a:latin typeface="+mj-lt"/>
                <a:cs typeface="+mj-cs"/>
              </a:rPr>
            </a:br>
            <a:r>
              <a:rPr lang="en-US" sz="4000" b="0" dirty="0" err="1">
                <a:solidFill>
                  <a:srgbClr val="FFFFFF"/>
                </a:solidFill>
                <a:latin typeface="+mj-lt"/>
                <a:cs typeface="+mj-cs"/>
              </a:rPr>
              <a:t>Específicos</a:t>
            </a:r>
            <a:endParaRPr lang="en-US" sz="4000" dirty="0">
              <a:solidFill>
                <a:srgbClr val="FFFFFF"/>
              </a:solidFill>
              <a:latin typeface="+mj-lt"/>
              <a:cs typeface="+mj-cs"/>
            </a:endParaRPr>
          </a:p>
        </p:txBody>
      </p:sp>
      <p:cxnSp>
        <p:nvCxnSpPr>
          <p:cNvPr id="53" name="Straight Connector 5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4D8A4158-CB5A-4A05-98B8-4C882E141402}"/>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92500" lnSpcReduction="10000"/>
          </a:bodyPr>
          <a:lstStyle/>
          <a:p>
            <a:pPr marR="0" lvl="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Identificar los diferentes tipos de riesgos financieros a los que una organización se encuentra expuesta continuamente. </a:t>
            </a:r>
          </a:p>
          <a:p>
            <a:pPr marR="0" lvl="0" algn="just">
              <a:lnSpc>
                <a:spcPct val="150000"/>
              </a:lnSpc>
              <a:spcBef>
                <a:spcPts val="1000"/>
              </a:spcBef>
              <a:spcAft>
                <a:spcPts val="1000"/>
              </a:spcAft>
            </a:pPr>
            <a:endParaRPr lang="en-US" sz="1800" dirty="0">
              <a:effectLst/>
              <a:latin typeface="Times New Roman" panose="02020603050405020304" pitchFamily="18" charset="0"/>
              <a:ea typeface="Calibri" panose="020F0502020204030204" pitchFamily="34" charset="0"/>
            </a:endParaRPr>
          </a:p>
          <a:p>
            <a:pPr marR="0" lvl="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Evaluar la utilidad de herramientas como la matriz de riesgos en el proceso de gestión de riesgos dentro de una organización.</a:t>
            </a:r>
          </a:p>
          <a:p>
            <a:pPr marR="0" lvl="0" algn="just">
              <a:lnSpc>
                <a:spcPct val="150000"/>
              </a:lnSpc>
              <a:spcBef>
                <a:spcPts val="1000"/>
              </a:spcBef>
              <a:spcAft>
                <a:spcPts val="1000"/>
              </a:spcAft>
            </a:pPr>
            <a:endParaRPr lang="en-US" sz="1800" dirty="0">
              <a:effectLst/>
              <a:latin typeface="Times New Roman" panose="02020603050405020304" pitchFamily="18" charset="0"/>
              <a:ea typeface="Calibri" panose="020F0502020204030204" pitchFamily="34" charset="0"/>
            </a:endParaRPr>
          </a:p>
          <a:p>
            <a:pPr marR="0" lvl="0" algn="just">
              <a:lnSpc>
                <a:spcPct val="150000"/>
              </a:lnSpc>
              <a:spcBef>
                <a:spcPts val="1000"/>
              </a:spcBef>
              <a:spcAft>
                <a:spcPts val="1000"/>
              </a:spcAft>
            </a:pPr>
            <a:r>
              <a:rPr lang="es-HN" sz="1800" dirty="0">
                <a:effectLst/>
                <a:latin typeface="Times New Roman" panose="02020603050405020304" pitchFamily="18" charset="0"/>
                <a:ea typeface="Calibri" panose="020F0502020204030204" pitchFamily="34" charset="0"/>
              </a:rPr>
              <a:t>Explicar el proceso que llevan a cabo entes gubernamentales como la Comisión Nacional de Bancos y Seguros en su día a día para la identificación y el monitoreo de riesgos financieros en las instituciones financieras del país. </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04264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D89F942-4EEE-4A05-8884-4EFCE3459F93}"/>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b="1" kern="1200" dirty="0" err="1">
                <a:solidFill>
                  <a:schemeClr val="tx1"/>
                </a:solidFill>
                <a:effectLst/>
                <a:latin typeface="+mj-lt"/>
                <a:ea typeface="+mj-ea"/>
                <a:cs typeface="+mj-cs"/>
              </a:rPr>
              <a:t>Definición</a:t>
            </a:r>
            <a:r>
              <a:rPr lang="en-US" sz="4000" b="1" kern="1200" dirty="0">
                <a:solidFill>
                  <a:schemeClr val="tx1"/>
                </a:solidFill>
                <a:effectLst/>
                <a:latin typeface="+mj-lt"/>
                <a:ea typeface="+mj-ea"/>
                <a:cs typeface="+mj-cs"/>
              </a:rPr>
              <a:t>:</a:t>
            </a:r>
            <a:br>
              <a:rPr lang="en-US" sz="4000" b="1" kern="1200" dirty="0">
                <a:solidFill>
                  <a:schemeClr val="tx1"/>
                </a:solidFill>
                <a:effectLst/>
                <a:latin typeface="+mj-lt"/>
                <a:ea typeface="+mj-ea"/>
                <a:cs typeface="+mj-cs"/>
              </a:rPr>
            </a:br>
            <a:br>
              <a:rPr lang="en-US" sz="4000" b="1" kern="1200" dirty="0">
                <a:solidFill>
                  <a:schemeClr val="tx1"/>
                </a:solidFill>
                <a:effectLst/>
                <a:latin typeface="+mj-lt"/>
                <a:ea typeface="+mj-ea"/>
                <a:cs typeface="+mj-cs"/>
              </a:rPr>
            </a:br>
            <a:r>
              <a:rPr lang="en-US" sz="4000" b="1" kern="1200" dirty="0" err="1">
                <a:solidFill>
                  <a:schemeClr val="tx1"/>
                </a:solidFill>
                <a:effectLst/>
                <a:latin typeface="+mj-lt"/>
                <a:ea typeface="+mj-ea"/>
                <a:cs typeface="+mj-cs"/>
              </a:rPr>
              <a:t>Riesgo</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5E1CA553-A495-4F79-804B-79C1E025E304}"/>
              </a:ext>
            </a:extLst>
          </p:cNvPr>
          <p:cNvSpPr txBox="1"/>
          <p:nvPr/>
        </p:nvSpPr>
        <p:spPr>
          <a:xfrm>
            <a:off x="4786308" y="465498"/>
            <a:ext cx="6767507" cy="6311347"/>
          </a:xfrm>
          <a:prstGeom prst="rect">
            <a:avLst/>
          </a:prstGeom>
        </p:spPr>
        <p:txBody>
          <a:bodyPr vert="horz" lIns="91440" tIns="45720" rIns="91440" bIns="45720" rtlCol="0">
            <a:noAutofit/>
          </a:bodyPr>
          <a:lstStyle/>
          <a:p>
            <a:pPr marL="0" marR="0" algn="just">
              <a:lnSpc>
                <a:spcPct val="150000"/>
              </a:lnSpc>
              <a:spcBef>
                <a:spcPts val="1000"/>
              </a:spcBef>
              <a:spcAft>
                <a:spcPts val="1000"/>
              </a:spcAft>
            </a:pPr>
            <a:r>
              <a:rPr lang="es-HN" sz="1200" dirty="0">
                <a:effectLst/>
                <a:latin typeface="Times New Roman" panose="02020603050405020304" pitchFamily="18" charset="0"/>
                <a:ea typeface="Calibri" panose="020F0502020204030204" pitchFamily="34" charset="0"/>
              </a:rPr>
              <a:t>Son amenazas al cumplimiento de los objetivos. El riesgo es la incertidumbre generada por la evolución y resultado de un suceso en concreto. Este suceso puede abarcar cualquier ámbito. Cuando un riesgo se materializa se le llama pérdida.</a:t>
            </a:r>
            <a:endParaRPr lang="en-US" sz="12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r>
              <a:rPr lang="es-HN" sz="1200" dirty="0">
                <a:effectLst/>
                <a:latin typeface="Times New Roman" panose="02020603050405020304" pitchFamily="18" charset="0"/>
                <a:ea typeface="Calibri" panose="020F0502020204030204" pitchFamily="34" charset="0"/>
              </a:rPr>
              <a:t>Existen diferentes tipos de pérdidas. Las más visibles como ser el dinero, y las menos visibles como ser tiempo, clientes, reputación, talento o negocios.</a:t>
            </a:r>
            <a:endParaRPr lang="en-US" sz="1200" dirty="0">
              <a:effectLst/>
              <a:latin typeface="Times New Roman" panose="02020603050405020304" pitchFamily="18" charset="0"/>
              <a:ea typeface="Calibri" panose="020F0502020204030204" pitchFamily="34" charset="0"/>
            </a:endParaRPr>
          </a:p>
          <a:p>
            <a:pPr marL="0" marR="0" algn="just">
              <a:lnSpc>
                <a:spcPct val="150000"/>
              </a:lnSpc>
              <a:spcBef>
                <a:spcPts val="0"/>
              </a:spcBef>
              <a:spcAft>
                <a:spcPts val="800"/>
              </a:spcAft>
            </a:pPr>
            <a:r>
              <a:rPr lang="es-HN" sz="1200" dirty="0">
                <a:effectLst/>
                <a:latin typeface="Times New Roman" panose="02020603050405020304" pitchFamily="18" charset="0"/>
                <a:ea typeface="Calibri" panose="020F0502020204030204" pitchFamily="34" charset="0"/>
                <a:cs typeface="Times New Roman" panose="02020603050405020304" pitchFamily="18" charset="0"/>
              </a:rPr>
              <a:t>Riesgo operativo es la probabilidad de incurrir en pérdidas originadas por fallas, deficiencias o inadecuaciones por causa de alguno de los siguientes factores: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1000"/>
              </a:spcBef>
              <a:spcAft>
                <a:spcPts val="1000"/>
              </a:spcAft>
              <a:buSzPts val="1100"/>
              <a:buFont typeface="Symbol" panose="05050102010706020507" pitchFamily="18" charset="2"/>
              <a:buChar char=""/>
            </a:pPr>
            <a:r>
              <a:rPr lang="es-HN" sz="1200" dirty="0">
                <a:effectLst/>
                <a:latin typeface="Times New Roman" panose="02020603050405020304" pitchFamily="18" charset="0"/>
                <a:ea typeface="Calibri" panose="020F0502020204030204" pitchFamily="34" charset="0"/>
              </a:rPr>
              <a:t>Recursos Humanos: Errores voluntarios e involuntarios</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SzPts val="1100"/>
              <a:buFont typeface="Symbol" panose="05050102010706020507" pitchFamily="18" charset="2"/>
              <a:buChar char=""/>
            </a:pPr>
            <a:r>
              <a:rPr lang="es-HN" sz="1200" dirty="0">
                <a:effectLst/>
                <a:latin typeface="Times New Roman" panose="02020603050405020304" pitchFamily="18" charset="0"/>
                <a:ea typeface="Calibri" panose="020F0502020204030204" pitchFamily="34" charset="0"/>
              </a:rPr>
              <a:t>Procesos: Procesos no documentados o no comunicados al personal</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SzPts val="1100"/>
              <a:buFont typeface="Symbol" panose="05050102010706020507" pitchFamily="18" charset="2"/>
              <a:buChar char=""/>
            </a:pPr>
            <a:r>
              <a:rPr lang="es-HN" sz="1200" dirty="0">
                <a:effectLst/>
                <a:latin typeface="Times New Roman" panose="02020603050405020304" pitchFamily="18" charset="0"/>
                <a:ea typeface="Calibri" panose="020F0502020204030204" pitchFamily="34" charset="0"/>
              </a:rPr>
              <a:t>Tecnología: Fallos tecnológicos, caída de sistema</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SzPts val="1100"/>
              <a:buFont typeface="Symbol" panose="05050102010706020507" pitchFamily="18" charset="2"/>
              <a:buChar char=""/>
            </a:pPr>
            <a:r>
              <a:rPr lang="es-HN" sz="1200" dirty="0">
                <a:effectLst/>
                <a:latin typeface="Times New Roman" panose="02020603050405020304" pitchFamily="18" charset="0"/>
                <a:ea typeface="Calibri" panose="020F0502020204030204" pitchFamily="34" charset="0"/>
              </a:rPr>
              <a:t>Infraestructura: Instalaciones no adecuadas para brindar los servicios que ofrece la empresa</a:t>
            </a:r>
            <a:endParaRPr lang="en-US" sz="1200" dirty="0">
              <a:effectLst/>
              <a:latin typeface="Times New Roman" panose="02020603050405020304" pitchFamily="18" charset="0"/>
              <a:ea typeface="Calibri" panose="020F0502020204030204" pitchFamily="34" charset="0"/>
            </a:endParaRPr>
          </a:p>
          <a:p>
            <a:pPr marL="342900" marR="0" lvl="0" indent="-342900" algn="just">
              <a:lnSpc>
                <a:spcPct val="150000"/>
              </a:lnSpc>
              <a:spcBef>
                <a:spcPts val="1000"/>
              </a:spcBef>
              <a:spcAft>
                <a:spcPts val="1000"/>
              </a:spcAft>
              <a:buSzPts val="1100"/>
              <a:buFont typeface="Symbol" panose="05050102010706020507" pitchFamily="18" charset="2"/>
              <a:buChar char=""/>
            </a:pPr>
            <a:r>
              <a:rPr lang="es-HN" sz="1200" dirty="0">
                <a:effectLst/>
                <a:latin typeface="Times New Roman" panose="02020603050405020304" pitchFamily="18" charset="0"/>
                <a:ea typeface="Calibri" panose="020F0502020204030204" pitchFamily="34" charset="0"/>
              </a:rPr>
              <a:t>Acontecimientos externos: cambios normativos, manifestaciones, eventos naturales (inundaciones, terremotos).</a:t>
            </a:r>
            <a:endParaRPr lang="en-US" sz="1200" dirty="0">
              <a:effectLst/>
              <a:latin typeface="Times New Roman" panose="02020603050405020304" pitchFamily="18" charset="0"/>
              <a:ea typeface="Calibri" panose="020F0502020204030204" pitchFamily="34" charset="0"/>
            </a:endParaRPr>
          </a:p>
          <a:p>
            <a:pPr marL="0" marR="0" algn="just">
              <a:lnSpc>
                <a:spcPct val="150000"/>
              </a:lnSpc>
              <a:spcBef>
                <a:spcPts val="1000"/>
              </a:spcBef>
              <a:spcAft>
                <a:spcPts val="1000"/>
              </a:spcAft>
            </a:pPr>
            <a:r>
              <a:rPr lang="es-HN" sz="1200" dirty="0">
                <a:effectLst/>
                <a:latin typeface="Times New Roman" panose="02020603050405020304" pitchFamily="18" charset="0"/>
                <a:ea typeface="Calibri" panose="020F0502020204030204" pitchFamily="34" charset="0"/>
              </a:rPr>
              <a:t>Los riesgos tienen diferentes modalidades, en esta ocasión nos enfocaremos en los riesgos financieros.</a:t>
            </a:r>
            <a:endParaRPr lang="en-US" sz="1200" dirty="0">
              <a:effectLst/>
              <a:latin typeface="Times New Roman" panose="02020603050405020304" pitchFamily="18" charset="0"/>
              <a:ea typeface="Calibri" panose="020F0502020204030204" pitchFamily="34" charset="0"/>
            </a:endParaRPr>
          </a:p>
          <a:p>
            <a:pPr marR="0">
              <a:lnSpc>
                <a:spcPct val="90000"/>
              </a:lnSpc>
              <a:spcBef>
                <a:spcPts val="0"/>
              </a:spcBef>
              <a:spcAft>
                <a:spcPts val="600"/>
              </a:spcAft>
            </a:pPr>
            <a:endParaRPr lang="en-US" sz="1200" dirty="0">
              <a:solidFill>
                <a:schemeClr val="tx1">
                  <a:alpha val="80000"/>
                </a:schemeClr>
              </a:solidFill>
              <a:effectLst/>
            </a:endParaRPr>
          </a:p>
        </p:txBody>
      </p:sp>
    </p:spTree>
    <p:extLst>
      <p:ext uri="{BB962C8B-B14F-4D97-AF65-F5344CB8AC3E}">
        <p14:creationId xmlns:p14="http://schemas.microsoft.com/office/powerpoint/2010/main" val="242385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3743</Words>
  <Application>Microsoft Office PowerPoint</Application>
  <PresentationFormat>Widescreen</PresentationFormat>
  <Paragraphs>166</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Calibri Light</vt:lpstr>
      <vt:lpstr>Segoe UI</vt:lpstr>
      <vt:lpstr>Symbol</vt:lpstr>
      <vt:lpstr>Times New Roman</vt:lpstr>
      <vt:lpstr>Office Theme</vt:lpstr>
      <vt:lpstr>ELABORADO POR:     Fernando Quiroz - 12143055 Helen Ponce - 12143114 Aaron Godoy - 12143054 Carlo Menjivar - 21053124 José Suarez - 12143112  </vt:lpstr>
      <vt:lpstr>Integrantes</vt:lpstr>
      <vt:lpstr>Resumen Ejecutivo</vt:lpstr>
      <vt:lpstr>PowerPoint Presentation</vt:lpstr>
      <vt:lpstr>PowerPoint Presentation</vt:lpstr>
      <vt:lpstr>Introducción</vt:lpstr>
      <vt:lpstr>Objetivo General </vt:lpstr>
      <vt:lpstr>Objetivos  Específicos</vt:lpstr>
      <vt:lpstr>Definición:  Riesgo</vt:lpstr>
      <vt:lpstr>RIESGO FINANCIERO</vt:lpstr>
      <vt:lpstr>CLASIFICACIÓN DE LOS RIESGOS FINANCIEROS</vt:lpstr>
      <vt:lpstr>Riesgo del Mercado</vt:lpstr>
      <vt:lpstr>Riesgo de Lavado de Activos</vt:lpstr>
      <vt:lpstr>DEBIDA DILIGENCIA </vt:lpstr>
      <vt:lpstr>Cultura de Riesgo </vt:lpstr>
      <vt:lpstr>METODOLOGÍA DE RIESGO OPERATIVO </vt:lpstr>
      <vt:lpstr> MATRIZ DE IDENTIFICACION DE RIESGOS EN LOS PROCESOS  </vt:lpstr>
      <vt:lpstr>ETAPAS DEL PROCESO DE GESTIÓN DE RIESGOS </vt:lpstr>
      <vt:lpstr>PowerPoint Presentation</vt:lpstr>
      <vt:lpstr>ENFOQUE DE LA SUPERVISIÓN DE RIESGOS DE LA COMISIÓN NACIONAL DE BANCOS Y SEGUROS </vt:lpstr>
      <vt:lpstr>PRINCIPALES PRINCIPIOS DE LA SUPERVISIÓN</vt:lpstr>
      <vt:lpstr>ACTIVIDAD SIGNIFICATIVA </vt:lpstr>
      <vt:lpstr>CICLO DE SUPERVISIÓN  </vt:lpstr>
      <vt:lpstr>CONCLUSIONES</vt:lpstr>
      <vt:lpstr>RECOMENDACIONES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INSERTE TÍTULO AQUÍ</dc:title>
  <dc:creator>JENNIFER DANIELA AGUILERA CASTILLO</dc:creator>
  <cp:lastModifiedBy>Marcello Montes de Oca</cp:lastModifiedBy>
  <cp:revision>725</cp:revision>
  <dcterms:created xsi:type="dcterms:W3CDTF">2021-01-27T23:19:03Z</dcterms:created>
  <dcterms:modified xsi:type="dcterms:W3CDTF">2022-03-26T22:09:05Z</dcterms:modified>
</cp:coreProperties>
</file>